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  <p:embeddedFont>
      <p:font typeface="Old Standard TT"/>
      <p:regular r:id="rId64"/>
      <p:bold r:id="rId65"/>
      <p:italic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4" Type="http://schemas.openxmlformats.org/officeDocument/2006/relationships/font" Target="fonts/OldStandardTT-regular.fntdata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66" Type="http://schemas.openxmlformats.org/officeDocument/2006/relationships/font" Target="fonts/OldStandardTT-italic.fntdata"/><Relationship Id="rId21" Type="http://schemas.openxmlformats.org/officeDocument/2006/relationships/slide" Target="slides/slide16.xml"/><Relationship Id="rId65" Type="http://schemas.openxmlformats.org/officeDocument/2006/relationships/font" Target="fonts/OldStandardT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62b102cbd4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62b102cbd4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9cf7d15448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g29cf7d15448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4" name="Google Shape;174;g29cf7d15448_2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9cf7d15448_2_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29cf7d15448_2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highlight>
                  <a:schemeClr val="lt1"/>
                </a:highlight>
              </a:rPr>
              <a:t>LUX: Light U</a:t>
            </a:r>
            <a:r>
              <a:rPr lang="en" sz="1500">
                <a:highlight>
                  <a:schemeClr val="lt1"/>
                </a:highlight>
              </a:rPr>
              <a:t>nit of Measurement</a:t>
            </a:r>
            <a:endParaRPr sz="15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84" name="Google Shape;184;g29cf7d15448_2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9cf7d15448_2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29cf7d15448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</a:rPr>
              <a:t>LUX: Light Unit of Measurement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3" name="Google Shape;193;g29cf7d15448_2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cf7d15448_2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29cf7d15448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Carbon Dioxide (CO</a:t>
            </a:r>
            <a:r>
              <a:rPr baseline="-25000" lang="en">
                <a:solidFill>
                  <a:srgbClr val="202124"/>
                </a:solidFill>
                <a:highlight>
                  <a:srgbClr val="FFFFFF"/>
                </a:highlight>
              </a:rPr>
              <a:t>2</a:t>
            </a:r>
            <a:r>
              <a:rPr lang="en" sz="1500">
                <a:solidFill>
                  <a:srgbClr val="202124"/>
                </a:solidFill>
                <a:highlight>
                  <a:srgbClr val="FFFFFF"/>
                </a:highlight>
              </a:rPr>
              <a:t>) is measured in parts-per-million (ppm)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2" name="Google Shape;202;g29cf7d15448_2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9cf7d15448_2_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29cf7d15448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1" name="Google Shape;211;g29cf7d15448_2_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a19695875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a1969587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a19695875b_0_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a19695875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9" name="Google Shape;229;g2a19695875b_0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cf7d15448_2_1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9cf7d15448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They measure the </a:t>
            </a:r>
            <a:r>
              <a:rPr lang="en">
                <a:solidFill>
                  <a:schemeClr val="dk1"/>
                </a:solidFill>
              </a:rPr>
              <a:t>relevance</a:t>
            </a:r>
            <a:r>
              <a:rPr i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 the features with the target via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statistical tests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In the context of Room Occupancy estimation, X is a set of Numerical/Categorical features and y; Room_Occupancy_Count  is Categorical. Therefore,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ANOVA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NUM/CAT and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Chi_squared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CAT/CAT have been examined.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g29cf7d15448_2_1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cf7d15448_2_2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9cf7d15448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Sklearn offers implementation for classification tasks. MI measures the amount of information one variable provides about another and is not limited to linear relationships. I have used the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Mutual_info_classif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that utilizes the mutual information. It calculates mutual information value(the dependency) for each of independent variables with respect to dependent variable.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6" name="Google Shape;246;g29cf7d15448_2_2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a19695875b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4" name="Google Shape;254;g2a19695875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5" name="Google Shape;255;g2a19695875b_0_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9cf7d15448_2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29cf7d15448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Title slide</a:t>
            </a:r>
            <a:endParaRPr/>
          </a:p>
        </p:txBody>
      </p:sp>
      <p:sp>
        <p:nvSpPr>
          <p:cNvPr id="112" name="Google Shape;112;g29cf7d15448_2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9cf7d15448_2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9cf7d15448_2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have used the F_classif as a score function of SelectKBest, for selecting the best k features based on Anova F-value returns (F-statistic scores, p values).</a:t>
            </a:r>
            <a:r>
              <a:rPr lang="en" sz="1200" u="sng">
                <a:solidFill>
                  <a:srgbClr val="0000E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classification,  SelectKBest has chi2, f_classif, mutual_info_classif methods, which based on F-test, estimate the degree of linear dependency between two random variables.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3" name="Google Shape;263;g29cf7d15448_2_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9cf7d15448_2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" name="Google Shape;272;g29cf7d15448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3" name="Google Shape;273;g29cf7d15448_2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2e25f19b9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62e25f19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81" name="Google Shape;281;g262e25f19b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cf7d15448_2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29cf7d15448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chi2 as a score function of SelectKBest, for selecting the best k features based on chi-squared stats returns (Chi2 statistic scores, p values).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is necessary to transform the Time categorical values into the relevant interval ones, for further processing. (Feature Time has been encoded into new feature ‘Time_of_Day_Num’)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200000"/>
              </a:lnSpc>
              <a:spcBef>
                <a:spcPts val="12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9" name="Google Shape;289;g29cf7d15448_2_2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9cf7d15448_2_2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9cf7d15448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g29cf7d15448_2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9cf7d15448_2_4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g29cf7d15448_2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07" name="Google Shape;307;g29cf7d15448_2_4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29cf7d15448_2_5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29cf7d15448_2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7" name="Google Shape;317;g29cf7d15448_2_5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cf7d15448_2_5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9cf7d15448_2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g29cf7d15448_2_5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9cf7d15448_2_5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g29cf7d15448_2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4" name="Google Shape;334;g29cf7d15448_2_5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cf7d15448_2_5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29cf7d15448_2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3" name="Google Shape;343;g29cf7d15448_2_5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62b102cbd4_0_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62b102cbd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Title slide</a:t>
            </a:r>
            <a:endParaRPr/>
          </a:p>
        </p:txBody>
      </p:sp>
      <p:sp>
        <p:nvSpPr>
          <p:cNvPr id="118" name="Google Shape;118;g262b102cbd4_0_2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cf7d15448_2_5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29cf7d15448_2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3" name="Google Shape;353;g29cf7d15448_2_5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cf7d15448_2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9cf7d15448_2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1" name="Google Shape;361;g29cf7d15448_2_5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9cf7d15448_2_5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9cf7d15448_2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9" name="Google Shape;369;g29cf7d15448_2_5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cf7d15448_2_6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29cf7d15448_2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77" name="Google Shape;377;g29cf7d15448_2_6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9cf7d15448_2_5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4" name="Google Shape;384;g29cf7d15448_2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85" name="Google Shape;385;g29cf7d15448_2_5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a19695875b_0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2" name="Google Shape;392;g2a19695875b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93" name="Google Shape;393;g2a19695875b_0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9cf7d15448_2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9cf7d15448_2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a19695875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a19695875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cf7d15448_2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9cf7d15448_2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9cf7d15448_2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9cf7d15448_2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2b102cbd4_2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262b102cbd4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4" name="Google Shape;124;g262b102cbd4_2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cf7d15448_2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9cf7d15448_2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cf7d15448_2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cf7d15448_2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9cf7d15448_2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9cf7d15448_2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cf7d15448_2_6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9cf7d15448_2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9cf7d15448_2_6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9cf7d15448_2_6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9cf7d15448_2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9cf7d15448_2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a19695875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2a19695875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a19695875b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a19695875b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a19695875b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2a19695875b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a19695875b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2a19695875b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77ce373b11211a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1677ce373b11211a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3" name="Google Shape;133;g1677ce373b11211a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19695875b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a19695875b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a19695875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2a19695875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62e25f19b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62e25f19b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262e25f19b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262e25f19b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262e25f19b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262e25f19b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677ce373b11211a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1677ce373b11211a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1677ce373b11211a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9baeacc40a_0_16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9baeacc40a_0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Ordinal (just like nominal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data type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 but can be ordered or ranked)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highlight>
                  <a:schemeClr val="lt1"/>
                </a:highlight>
              </a:rPr>
              <a:t>Unit of Measurement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50" name="Google Shape;150;g29baeacc40a_0_16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9cf7d15448_2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9cf7d15448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g29cf7d15448_2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62b102cbd4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5" name="Google Shape;165;g262b102cbd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6" name="Google Shape;166;g262b102cbd4_2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4">
  <p:cSld name="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379002" y="297466"/>
            <a:ext cx="3220500" cy="22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58831" y="2691761"/>
            <a:ext cx="21465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ctrTitle"/>
          </p:nvPr>
        </p:nvSpPr>
        <p:spPr>
          <a:xfrm>
            <a:off x="473264" y="303363"/>
            <a:ext cx="7866300" cy="3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0" type="dt"/>
          </p:nvPr>
        </p:nvSpPr>
        <p:spPr>
          <a:xfrm>
            <a:off x="6043077" y="4616450"/>
            <a:ext cx="23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type="ctrTitle"/>
          </p:nvPr>
        </p:nvSpPr>
        <p:spPr>
          <a:xfrm>
            <a:off x="711803" y="441272"/>
            <a:ext cx="7117800" cy="2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 cap="none">
                <a:solidFill>
                  <a:srgbClr val="00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2"/>
          <p:cNvSpPr txBox="1"/>
          <p:nvPr>
            <p:ph idx="1" type="subTitle"/>
          </p:nvPr>
        </p:nvSpPr>
        <p:spPr>
          <a:xfrm>
            <a:off x="711803" y="2688611"/>
            <a:ext cx="7117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711803" y="441272"/>
            <a:ext cx="7117800" cy="22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711803" y="2688611"/>
            <a:ext cx="7117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4">
  <p:cSld name="1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3956774" y="3222326"/>
            <a:ext cx="52524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3956774" y="4327071"/>
            <a:ext cx="2146500" cy="42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 4">
  <p:cSld name="2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ctrTitle"/>
          </p:nvPr>
        </p:nvSpPr>
        <p:spPr>
          <a:xfrm>
            <a:off x="3739059" y="3207563"/>
            <a:ext cx="5252400" cy="9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2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739059" y="4340867"/>
            <a:ext cx="2146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 4">
  <p:cSld name="3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/>
          <p:nvPr>
            <p:ph type="ctrTitle"/>
          </p:nvPr>
        </p:nvSpPr>
        <p:spPr>
          <a:xfrm>
            <a:off x="154030" y="388163"/>
            <a:ext cx="3438300" cy="19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154030" y="2691682"/>
            <a:ext cx="2146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 4">
  <p:cSld name="4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7"/>
          <p:cNvSpPr txBox="1"/>
          <p:nvPr>
            <p:ph type="ctrTitle"/>
          </p:nvPr>
        </p:nvSpPr>
        <p:spPr>
          <a:xfrm>
            <a:off x="154030" y="891817"/>
            <a:ext cx="49476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154030" y="2294353"/>
            <a:ext cx="2146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 4">
  <p:cSld name="5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/>
          <p:nvPr>
            <p:ph type="ctrTitle"/>
          </p:nvPr>
        </p:nvSpPr>
        <p:spPr>
          <a:xfrm>
            <a:off x="3644716" y="3177817"/>
            <a:ext cx="49476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48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" type="subTitle"/>
          </p:nvPr>
        </p:nvSpPr>
        <p:spPr>
          <a:xfrm>
            <a:off x="3644716" y="4394580"/>
            <a:ext cx="2146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Title Slide 4">
  <p:cSld name="6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 txBox="1"/>
          <p:nvPr>
            <p:ph type="ctrTitle"/>
          </p:nvPr>
        </p:nvSpPr>
        <p:spPr>
          <a:xfrm>
            <a:off x="3644716" y="3177817"/>
            <a:ext cx="49476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9"/>
          <p:cNvSpPr txBox="1"/>
          <p:nvPr>
            <p:ph idx="1" type="subTitle"/>
          </p:nvPr>
        </p:nvSpPr>
        <p:spPr>
          <a:xfrm>
            <a:off x="3644716" y="4394580"/>
            <a:ext cx="2146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Title Slide 4">
  <p:cSld name="7_Title Slide 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 txBox="1"/>
          <p:nvPr>
            <p:ph type="ctrTitle"/>
          </p:nvPr>
        </p:nvSpPr>
        <p:spPr>
          <a:xfrm>
            <a:off x="3644716" y="3177817"/>
            <a:ext cx="4947600" cy="11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62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0"/>
          <p:cNvSpPr txBox="1"/>
          <p:nvPr>
            <p:ph idx="1" type="subTitle"/>
          </p:nvPr>
        </p:nvSpPr>
        <p:spPr>
          <a:xfrm>
            <a:off x="3644716" y="4394580"/>
            <a:ext cx="21465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 sz="3200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ctr">
              <a:spcBef>
                <a:spcPts val="672"/>
              </a:spcBef>
              <a:spcAft>
                <a:spcPts val="0"/>
              </a:spcAft>
              <a:buSzPts val="21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SzPts val="17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1" type="obj">
  <p:cSld name="OBJEC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65568" y="294311"/>
            <a:ext cx="84447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365568" y="1104138"/>
            <a:ext cx="84447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0" type="dt"/>
          </p:nvPr>
        </p:nvSpPr>
        <p:spPr>
          <a:xfrm>
            <a:off x="6275910" y="4616450"/>
            <a:ext cx="2072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/Section slide 3" showMasterSp="0">
  <p:cSld name="1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1"/>
          <p:cNvSpPr txBox="1"/>
          <p:nvPr>
            <p:ph type="ctrTitle"/>
          </p:nvPr>
        </p:nvSpPr>
        <p:spPr>
          <a:xfrm>
            <a:off x="473264" y="539751"/>
            <a:ext cx="81036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0" type="dt"/>
          </p:nvPr>
        </p:nvSpPr>
        <p:spPr>
          <a:xfrm>
            <a:off x="6043077" y="4616450"/>
            <a:ext cx="23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1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/Section slide 3" showMasterSp="0">
  <p:cSld name="2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/>
          <p:nvPr>
            <p:ph type="ctrTitle"/>
          </p:nvPr>
        </p:nvSpPr>
        <p:spPr>
          <a:xfrm>
            <a:off x="473264" y="539751"/>
            <a:ext cx="8103600" cy="12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2"/>
          <p:cNvSpPr txBox="1"/>
          <p:nvPr>
            <p:ph idx="10" type="dt"/>
          </p:nvPr>
        </p:nvSpPr>
        <p:spPr>
          <a:xfrm>
            <a:off x="6043077" y="4616450"/>
            <a:ext cx="23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/Section slide 3" showMasterSp="0">
  <p:cSld name="3_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0" type="dt"/>
          </p:nvPr>
        </p:nvSpPr>
        <p:spPr>
          <a:xfrm>
            <a:off x="6043077" y="4616450"/>
            <a:ext cx="23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23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bg>
      <p:bgPr>
        <a:solidFill>
          <a:schemeClr val="lt1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" name="Google Shape;99;p25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" name="Google Shape;100;p25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1" name="Google Shape;101;p25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672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2 vertical img">
  <p:cSld name="Content 2 vertical im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>
            <p:ph idx="2" type="pic"/>
          </p:nvPr>
        </p:nvSpPr>
        <p:spPr>
          <a:xfrm>
            <a:off x="5397354" y="1099153"/>
            <a:ext cx="3746700" cy="4044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65568" y="294311"/>
            <a:ext cx="84447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65567" y="1104138"/>
            <a:ext cx="47838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6032493" y="4616450"/>
            <a:ext cx="23157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3 horizontal img">
  <p:cSld name="Content 3 horizontal img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>
            <p:ph idx="2" type="pic"/>
          </p:nvPr>
        </p:nvSpPr>
        <p:spPr>
          <a:xfrm>
            <a:off x="3804114" y="1098990"/>
            <a:ext cx="5340000" cy="31722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365568" y="294311"/>
            <a:ext cx="84447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65568" y="1104138"/>
            <a:ext cx="3117000" cy="31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  <a:defRPr/>
            </a:lvl1pPr>
            <a:lvl2pPr indent="-361950" lvl="1" marL="91440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/>
            </a:lvl2pPr>
            <a:lvl3pPr indent="-336550" lvl="2" marL="137160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  <a:defRPr/>
            </a:lvl3pPr>
            <a:lvl4pPr indent="-323850" lvl="3" marL="18288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/>
            </a:lvl4pPr>
            <a:lvl5pPr indent="-342900" lvl="4" marL="2286000" algn="l">
              <a:lnSpc>
                <a:spcPct val="116666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5873743" y="4616450"/>
            <a:ext cx="2474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1" showMasterSp="0">
  <p:cSld name="Image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>
            <p:ph idx="2" type="pic"/>
          </p:nvPr>
        </p:nvSpPr>
        <p:spPr>
          <a:xfrm>
            <a:off x="-11152" y="-5505"/>
            <a:ext cx="9155100" cy="42948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2" name="Google Shape;32;p6"/>
          <p:cNvSpPr txBox="1"/>
          <p:nvPr>
            <p:ph idx="10" type="dt"/>
          </p:nvPr>
        </p:nvSpPr>
        <p:spPr>
          <a:xfrm>
            <a:off x="5725577" y="4616450"/>
            <a:ext cx="2622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2" showMasterSp="0">
  <p:cSld name="Image Slide 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/>
          <p:nvPr>
            <p:ph idx="2" type="pic"/>
          </p:nvPr>
        </p:nvSpPr>
        <p:spPr>
          <a:xfrm>
            <a:off x="2897109" y="634334"/>
            <a:ext cx="6246900" cy="4509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6" name="Google Shape;36;p7"/>
          <p:cNvSpPr/>
          <p:nvPr>
            <p:ph idx="3" type="pic"/>
          </p:nvPr>
        </p:nvSpPr>
        <p:spPr>
          <a:xfrm>
            <a:off x="1" y="0"/>
            <a:ext cx="3512100" cy="41166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37" name="Google Shape;37;p7"/>
          <p:cNvSpPr txBox="1"/>
          <p:nvPr/>
        </p:nvSpPr>
        <p:spPr>
          <a:xfrm>
            <a:off x="10515600" y="4432300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" name="Google Shape;38;p7"/>
          <p:cNvSpPr txBox="1"/>
          <p:nvPr>
            <p:ph idx="10" type="dt"/>
          </p:nvPr>
        </p:nvSpPr>
        <p:spPr>
          <a:xfrm>
            <a:off x="6021910" y="4616450"/>
            <a:ext cx="23262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Slide 3" showMasterSp="0">
  <p:cSld name="Image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/>
          <p:nvPr>
            <p:ph idx="2" type="pic"/>
          </p:nvPr>
        </p:nvSpPr>
        <p:spPr>
          <a:xfrm>
            <a:off x="1" y="0"/>
            <a:ext cx="5923200" cy="42210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2" name="Google Shape;42;p8"/>
          <p:cNvSpPr/>
          <p:nvPr>
            <p:ph idx="3" type="pic"/>
          </p:nvPr>
        </p:nvSpPr>
        <p:spPr>
          <a:xfrm>
            <a:off x="4921116" y="0"/>
            <a:ext cx="4222800" cy="21801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3" name="Google Shape;43;p8"/>
          <p:cNvSpPr/>
          <p:nvPr>
            <p:ph idx="4" type="pic"/>
          </p:nvPr>
        </p:nvSpPr>
        <p:spPr>
          <a:xfrm>
            <a:off x="4038093" y="2410841"/>
            <a:ext cx="5106000" cy="27327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44" name="Google Shape;44;p8"/>
          <p:cNvSpPr txBox="1"/>
          <p:nvPr>
            <p:ph idx="10" type="dt"/>
          </p:nvPr>
        </p:nvSpPr>
        <p:spPr>
          <a:xfrm>
            <a:off x="6043077" y="4616450"/>
            <a:ext cx="23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Section slide 1" showMasterSp="0">
  <p:cSld name="Quote/Section slide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ctrTitle"/>
          </p:nvPr>
        </p:nvSpPr>
        <p:spPr>
          <a:xfrm>
            <a:off x="473264" y="539751"/>
            <a:ext cx="8103600" cy="3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500"/>
              <a:buFont typeface="Arial"/>
              <a:buNone/>
              <a:defRPr b="1" sz="65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0" type="dt"/>
          </p:nvPr>
        </p:nvSpPr>
        <p:spPr>
          <a:xfrm>
            <a:off x="6043077" y="4616450"/>
            <a:ext cx="23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/Section slide 3" showMasterSp="0">
  <p:cSld name="Quote/Section slide 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/>
          <p:nvPr>
            <p:ph type="ctrTitle"/>
          </p:nvPr>
        </p:nvSpPr>
        <p:spPr>
          <a:xfrm>
            <a:off x="473264" y="539751"/>
            <a:ext cx="8103600" cy="38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4615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500"/>
              <a:buFont typeface="Arial"/>
              <a:buNone/>
              <a:defRPr b="1" sz="6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0" type="dt"/>
          </p:nvPr>
        </p:nvSpPr>
        <p:spPr>
          <a:xfrm>
            <a:off x="6043077" y="4616450"/>
            <a:ext cx="2304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algn="r">
              <a:spcBef>
                <a:spcPts val="0"/>
              </a:spcBef>
              <a:buNone/>
              <a:def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65568" y="294311"/>
            <a:ext cx="8444700" cy="8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rial"/>
              <a:buNone/>
              <a:defRPr b="1" i="0" sz="2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65568" y="1104138"/>
            <a:ext cx="8444700" cy="31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61950" lvl="1" marL="914400" marR="0" rtl="0" algn="l">
              <a:spcBef>
                <a:spcPts val="672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36550" lvl="2" marL="1371600" marR="0" rtl="0" algn="l">
              <a:lnSpc>
                <a:spcPct val="100000"/>
              </a:lnSpc>
              <a:spcBef>
                <a:spcPts val="576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b="0" i="0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23850" lvl="4" marL="22860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3CA9E0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rgbClr val="64646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736167" y="4616450"/>
            <a:ext cx="2400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github.com/masram-ml/rpstry-bdap-occup-estmt-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png"/><Relationship Id="rId4" Type="http://schemas.openxmlformats.org/officeDocument/2006/relationships/image" Target="../media/image3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Relationship Id="rId4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61.png"/><Relationship Id="rId5" Type="http://schemas.openxmlformats.org/officeDocument/2006/relationships/image" Target="../media/image56.png"/><Relationship Id="rId6" Type="http://schemas.openxmlformats.org/officeDocument/2006/relationships/image" Target="../media/image6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3.png"/><Relationship Id="rId4" Type="http://schemas.openxmlformats.org/officeDocument/2006/relationships/image" Target="../media/image5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4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ctrTitle"/>
          </p:nvPr>
        </p:nvSpPr>
        <p:spPr>
          <a:xfrm>
            <a:off x="291200" y="381000"/>
            <a:ext cx="3578700" cy="276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>
                <a:solidFill>
                  <a:schemeClr val="accent1"/>
                </a:solidFill>
              </a:rPr>
              <a:t>Replicating and Learning:</a:t>
            </a:r>
            <a:endParaRPr sz="240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</a:rPr>
              <a:t>Machine Learning-Based Occupancy Estimation Using Multivariate Sensor Nodes[1]</a:t>
            </a:r>
            <a:endParaRPr sz="2400">
              <a:solidFill>
                <a:schemeClr val="accent1"/>
              </a:solidFill>
            </a:endParaRPr>
          </a:p>
        </p:txBody>
      </p:sp>
      <p:sp>
        <p:nvSpPr>
          <p:cNvPr id="108" name="Google Shape;108;p26"/>
          <p:cNvSpPr txBox="1"/>
          <p:nvPr>
            <p:ph idx="1" type="subTitle"/>
          </p:nvPr>
        </p:nvSpPr>
        <p:spPr>
          <a:xfrm>
            <a:off x="306421" y="3225150"/>
            <a:ext cx="3412800" cy="804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1" lang="en" sz="1022"/>
              <a:t>Maryam Chahkandi , &lt;mchahkandi@torontomu.ca&gt; </a:t>
            </a:r>
            <a:br>
              <a:rPr b="1" lang="en" sz="1022"/>
            </a:br>
            <a:r>
              <a:rPr b="1" lang="en" sz="1022"/>
              <a:t>Student Number: 501276281</a:t>
            </a:r>
            <a:endParaRPr b="1" sz="1022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1" lang="en" sz="1022"/>
              <a:t>Supervisor: Dr Tamer Abdou</a:t>
            </a:r>
            <a:endParaRPr b="1" sz="1022"/>
          </a:p>
          <a:p>
            <a:pPr indent="0" lvl="0" marL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</a:pPr>
            <a:r>
              <a:rPr b="1" lang="en" sz="1022">
                <a:uFill>
                  <a:noFill/>
                </a:uFill>
                <a:hlinkClick r:id="rId3"/>
              </a:rPr>
              <a:t>https://github.com/masram-ml/rpstry-bdap-occup-estmt-</a:t>
            </a:r>
            <a:endParaRPr b="1" sz="1022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EDA-Ground Truth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7" name="Google Shape;17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1900" y="910978"/>
            <a:ext cx="3800475" cy="219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0200" y="910978"/>
            <a:ext cx="2019300" cy="2066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5"/>
          <p:cNvSpPr txBox="1"/>
          <p:nvPr>
            <p:ph idx="4294967295" type="body"/>
          </p:nvPr>
        </p:nvSpPr>
        <p:spPr>
          <a:xfrm>
            <a:off x="152400" y="3254125"/>
            <a:ext cx="8904300" cy="18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Imbalance Dataset</a:t>
            </a:r>
            <a:r>
              <a:rPr lang="en"/>
              <a:t>:</a:t>
            </a:r>
            <a:r>
              <a:rPr lang="en"/>
              <a:t> significant portion of instances having no occupants in the room  </a:t>
            </a:r>
            <a:endParaRPr/>
          </a:p>
          <a:p>
            <a:pPr indent="0" lvl="0" marL="0" rtl="0" algn="just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/>
              <a:t>It's important to be cautious when working with imbalanced datasets, as models may become </a:t>
            </a:r>
            <a:r>
              <a:rPr b="1" lang="en"/>
              <a:t>biased </a:t>
            </a:r>
            <a:r>
              <a:rPr lang="en"/>
              <a:t>towards the majority class.</a:t>
            </a:r>
            <a:endParaRPr/>
          </a:p>
        </p:txBody>
      </p:sp>
      <p:sp>
        <p:nvSpPr>
          <p:cNvPr id="180" name="Google Shape;180;p35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6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EDA-Outliers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6"/>
          <p:cNvSpPr txBox="1"/>
          <p:nvPr>
            <p:ph idx="4294967295" type="body"/>
          </p:nvPr>
        </p:nvSpPr>
        <p:spPr>
          <a:xfrm>
            <a:off x="76200" y="2312075"/>
            <a:ext cx="8879700" cy="26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1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Light Outliers</a:t>
            </a:r>
            <a:endParaRPr b="1"/>
          </a:p>
          <a:p>
            <a:pPr indent="-351631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208333"/>
              <a:buChar char="•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/>
              <a:t>for all light sensors, there is more density around (0 or no light). </a:t>
            </a:r>
            <a:endParaRPr/>
          </a:p>
          <a:p>
            <a:pPr indent="-351631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Indoor</a:t>
            </a:r>
            <a:r>
              <a:rPr lang="en"/>
              <a:t> </a:t>
            </a:r>
            <a:r>
              <a:rPr b="1" lang="en"/>
              <a:t>light:</a:t>
            </a:r>
            <a:r>
              <a:rPr lang="en"/>
              <a:t> levels range between 100 and 300(LUX), </a:t>
            </a:r>
            <a:endParaRPr/>
          </a:p>
          <a:p>
            <a:pPr indent="-351631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Outliers:</a:t>
            </a:r>
            <a:r>
              <a:rPr lang="en"/>
              <a:t> are in range of indoor light level and above the 75</a:t>
            </a:r>
            <a:r>
              <a:rPr baseline="30000" lang="en"/>
              <a:t>th</a:t>
            </a:r>
            <a:r>
              <a:rPr lang="en"/>
              <a:t> percentile, those are important. Excluding them will lead to the loss of valuable information.</a:t>
            </a:r>
            <a:endParaRPr/>
          </a:p>
        </p:txBody>
      </p:sp>
      <p:pic>
        <p:nvPicPr>
          <p:cNvPr id="188" name="Google Shape;18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1800" y="758575"/>
            <a:ext cx="2995959" cy="1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6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7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EDA-Outliers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6" name="Google Shape;19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415" y="758575"/>
            <a:ext cx="6573386" cy="15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7"/>
          <p:cNvSpPr txBox="1"/>
          <p:nvPr>
            <p:ph idx="4294967295" type="body"/>
          </p:nvPr>
        </p:nvSpPr>
        <p:spPr>
          <a:xfrm>
            <a:off x="76200" y="2388275"/>
            <a:ext cx="8879700" cy="26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Light Outliers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51631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Unoccupied Rooms: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light levels are consistently below 100(LUX), indicating lower variability, with noticeable outlier points.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51631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Occupied Rooms: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exhibit a wider and more varied range of light levels with no significant outliers.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7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EDA-Outliers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5" name="Google Shape;205;p38"/>
          <p:cNvSpPr txBox="1"/>
          <p:nvPr>
            <p:ph idx="4294967295" type="body"/>
          </p:nvPr>
        </p:nvSpPr>
        <p:spPr>
          <a:xfrm>
            <a:off x="76200" y="2388275"/>
            <a:ext cx="8879700" cy="26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62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CO2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Outliers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327818" lvl="0" marL="457200" marR="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There are many outliers for CO2 sensor, it can be seen that the density is around (400ppm)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7818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Typical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Indoor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CO2 Level</a:t>
            </a:r>
            <a:r>
              <a:rPr b="1" lang="en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range between 400 and 1100(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ppm), value level greater than 1200(ppm) shows a poor air quality, require ventilation.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27818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Outliers: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are in range of indoor CO2 level, those are important. Excluding them will lead to the loss of valuable information.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6" name="Google Shape;20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0650" y="866350"/>
            <a:ext cx="2590800" cy="16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8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EDA-Outliers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4" name="Google Shape;214;p39"/>
          <p:cNvSpPr txBox="1"/>
          <p:nvPr>
            <p:ph idx="4294967295" type="body"/>
          </p:nvPr>
        </p:nvSpPr>
        <p:spPr>
          <a:xfrm>
            <a:off x="76200" y="2388275"/>
            <a:ext cx="8879700" cy="2652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CO2 </a:t>
            </a:r>
            <a:r>
              <a:rPr b="1" lang="en"/>
              <a:t>Outliers</a:t>
            </a:r>
            <a:endParaRPr b="1"/>
          </a:p>
          <a:p>
            <a:pPr indent="-351631" lvl="0" marL="4572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Unoccupied Rooms:</a:t>
            </a:r>
            <a:r>
              <a:rPr lang="en"/>
              <a:t> CO2 levels are consistently b</a:t>
            </a:r>
            <a:r>
              <a:rPr lang="en"/>
              <a:t>elow 400(ppm), i</a:t>
            </a:r>
            <a:r>
              <a:rPr lang="en"/>
              <a:t>ndicating lower variability</a:t>
            </a:r>
            <a:r>
              <a:rPr lang="en"/>
              <a:t>, with noticeable outlier points.</a:t>
            </a:r>
            <a:endParaRPr/>
          </a:p>
          <a:p>
            <a:pPr indent="-351631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/>
              <a:t>Occupied Rooms:</a:t>
            </a:r>
            <a:r>
              <a:rPr lang="en"/>
              <a:t> exhibit a wider and more varied range of CO2 levels with no significant outliers.</a:t>
            </a:r>
            <a:endParaRPr/>
          </a:p>
        </p:txBody>
      </p:sp>
      <p:pic>
        <p:nvPicPr>
          <p:cNvPr id="215" name="Google Shape;2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200" y="799100"/>
            <a:ext cx="3457575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9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/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rgbClr val="004C9B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FFFFFF"/>
                </a:solidFill>
              </a:rPr>
              <a:t>EDA</a:t>
            </a:r>
            <a:endParaRPr b="1" sz="2800">
              <a:solidFill>
                <a:srgbClr val="FFFFFF"/>
              </a:solidFill>
            </a:endParaRPr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200" y="810578"/>
            <a:ext cx="594360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200" y="2238728"/>
            <a:ext cx="5943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2350" y="3686525"/>
            <a:ext cx="5859199" cy="14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40"/>
          <p:cNvSpPr txBox="1"/>
          <p:nvPr/>
        </p:nvSpPr>
        <p:spPr>
          <a:xfrm>
            <a:off x="88600" y="854625"/>
            <a:ext cx="3035700" cy="4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55000" lnSpcReduction="20000"/>
          </a:bodyPr>
          <a:lstStyle/>
          <a:p>
            <a:pPr indent="-31591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Light, Sound sensors along with Room_Occupancy exhibit </a:t>
            </a:r>
            <a:r>
              <a:rPr b="1"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temporal patterns </a:t>
            </a: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throughout the </a:t>
            </a:r>
            <a:r>
              <a:rPr b="1"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day</a:t>
            </a: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 have zero values during the </a:t>
            </a:r>
            <a:r>
              <a:rPr b="1"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night </a:t>
            </a: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and higher values when the room is occupied.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S2_Temp has recorded higher values.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591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Char char="•"/>
            </a:pP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sound sensors variable show higher when the room has </a:t>
            </a:r>
            <a:r>
              <a:rPr b="1"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more than one occupant</a:t>
            </a:r>
            <a:r>
              <a:rPr lang="en" sz="25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2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41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2" name="Google Shape;232;p41"/>
          <p:cNvSpPr txBox="1"/>
          <p:nvPr>
            <p:ph idx="4294967295" type="body"/>
          </p:nvPr>
        </p:nvSpPr>
        <p:spPr>
          <a:xfrm>
            <a:off x="0" y="407075"/>
            <a:ext cx="8849700" cy="4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b="1" sz="1912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1912">
                <a:latin typeface="Arial"/>
                <a:ea typeface="Arial"/>
                <a:cs typeface="Arial"/>
                <a:sym typeface="Arial"/>
              </a:rPr>
              <a:t>Bivariate Statistics: </a:t>
            </a:r>
            <a:r>
              <a:rPr lang="en" sz="1912">
                <a:latin typeface="Arial"/>
                <a:ea typeface="Arial"/>
                <a:cs typeface="Arial"/>
                <a:sym typeface="Arial"/>
              </a:rPr>
              <a:t>It deals with relationships between two variables, and how the features affect some labels</a:t>
            </a:r>
            <a:endParaRPr sz="1912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912">
                <a:latin typeface="Arial"/>
                <a:ea typeface="Arial"/>
                <a:cs typeface="Arial"/>
                <a:sym typeface="Arial"/>
              </a:rPr>
              <a:t>There are three types of Bivariate statistics:</a:t>
            </a:r>
            <a:endParaRPr sz="1912">
              <a:latin typeface="Arial"/>
              <a:ea typeface="Arial"/>
              <a:cs typeface="Arial"/>
              <a:sym typeface="Arial"/>
            </a:endParaRPr>
          </a:p>
          <a:p>
            <a:pPr indent="-273685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10"/>
              <a:buFont typeface="Times New Roman"/>
              <a:buAutoNum type="arabicPeriod"/>
            </a:pPr>
            <a:r>
              <a:rPr b="1" lang="en" sz="1912">
                <a:latin typeface="Arial"/>
                <a:ea typeface="Arial"/>
                <a:cs typeface="Arial"/>
                <a:sym typeface="Arial"/>
              </a:rPr>
              <a:t>(NUM/NUM): </a:t>
            </a:r>
            <a:r>
              <a:rPr lang="en" sz="1912">
                <a:latin typeface="Arial"/>
                <a:ea typeface="Arial"/>
                <a:cs typeface="Arial"/>
                <a:sym typeface="Arial"/>
              </a:rPr>
              <a:t>Numeric to Numeric relationship</a:t>
            </a:r>
            <a:endParaRPr sz="1912">
              <a:latin typeface="Arial"/>
              <a:ea typeface="Arial"/>
              <a:cs typeface="Arial"/>
              <a:sym typeface="Arial"/>
            </a:endParaRPr>
          </a:p>
          <a:p>
            <a:pPr indent="-273685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710"/>
              <a:buFont typeface="Times New Roman"/>
              <a:buAutoNum type="arabicPeriod"/>
            </a:pPr>
            <a:r>
              <a:rPr b="1" lang="en" sz="1912">
                <a:latin typeface="Arial"/>
                <a:ea typeface="Arial"/>
                <a:cs typeface="Arial"/>
                <a:sym typeface="Arial"/>
              </a:rPr>
              <a:t>(CAT/NUM): </a:t>
            </a:r>
            <a:r>
              <a:rPr lang="en" sz="1912">
                <a:latin typeface="Arial"/>
                <a:ea typeface="Arial"/>
                <a:cs typeface="Arial"/>
                <a:sym typeface="Arial"/>
              </a:rPr>
              <a:t>Categorical to Numeric relationship</a:t>
            </a:r>
            <a:endParaRPr sz="1912">
              <a:latin typeface="Arial"/>
              <a:ea typeface="Arial"/>
              <a:cs typeface="Arial"/>
              <a:sym typeface="Arial"/>
            </a:endParaRPr>
          </a:p>
          <a:p>
            <a:pPr indent="-267811" lvl="0" marL="457200" rtl="0" algn="l">
              <a:lnSpc>
                <a:spcPct val="180000"/>
              </a:lnSpc>
              <a:spcBef>
                <a:spcPts val="0"/>
              </a:spcBef>
              <a:spcAft>
                <a:spcPts val="1000"/>
              </a:spcAft>
              <a:buSzPts val="618"/>
              <a:buFont typeface="Arial"/>
              <a:buAutoNum type="arabicPeriod"/>
            </a:pPr>
            <a:r>
              <a:rPr b="1" lang="en" sz="1912">
                <a:latin typeface="Arial"/>
                <a:ea typeface="Arial"/>
                <a:cs typeface="Arial"/>
                <a:sym typeface="Arial"/>
              </a:rPr>
              <a:t>(CAT/CAT): </a:t>
            </a:r>
            <a:r>
              <a:rPr lang="en" sz="1912">
                <a:latin typeface="Arial"/>
                <a:ea typeface="Arial"/>
                <a:cs typeface="Arial"/>
                <a:sym typeface="Arial"/>
              </a:rPr>
              <a:t>Categorical to Categorical relationship</a:t>
            </a:r>
            <a:endParaRPr sz="1912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41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2"/>
          <p:cNvSpPr txBox="1"/>
          <p:nvPr>
            <p:ph idx="4294967295" type="title"/>
          </p:nvPr>
        </p:nvSpPr>
        <p:spPr>
          <a:xfrm>
            <a:off x="0" y="-226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</a:t>
            </a:r>
            <a:r>
              <a:rPr lang="en">
                <a:solidFill>
                  <a:schemeClr val="lt1"/>
                </a:solidFill>
              </a:rPr>
              <a:t>Feature Selection[4]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0" name="Google Shape;240;p42"/>
          <p:cNvSpPr txBox="1"/>
          <p:nvPr>
            <p:ph idx="4294967295" type="body"/>
          </p:nvPr>
        </p:nvSpPr>
        <p:spPr>
          <a:xfrm>
            <a:off x="88600" y="854625"/>
            <a:ext cx="7836900" cy="25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38931" lvl="0" marL="45720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38"/>
              <a:buChar char="•"/>
            </a:pPr>
            <a:r>
              <a:rPr lang="en" sz="1737">
                <a:latin typeface="Arial"/>
                <a:ea typeface="Arial"/>
                <a:cs typeface="Arial"/>
                <a:sym typeface="Arial"/>
              </a:rPr>
              <a:t>This process removes irrelevant and redundant features from the data set</a:t>
            </a:r>
            <a:endParaRPr b="1" sz="1737">
              <a:latin typeface="Arial"/>
              <a:ea typeface="Arial"/>
              <a:cs typeface="Arial"/>
              <a:sym typeface="Arial"/>
            </a:endParaRPr>
          </a:p>
          <a:p>
            <a:pPr indent="-338931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38"/>
              <a:buChar char="•"/>
            </a:pPr>
            <a:r>
              <a:rPr b="1" lang="en" sz="1737">
                <a:latin typeface="Arial"/>
                <a:ea typeface="Arial"/>
                <a:cs typeface="Arial"/>
                <a:sym typeface="Arial"/>
              </a:rPr>
              <a:t>Filter / Wrapper / Embedded methods</a:t>
            </a:r>
            <a:endParaRPr b="1" sz="1737">
              <a:latin typeface="Arial"/>
              <a:ea typeface="Arial"/>
              <a:cs typeface="Arial"/>
              <a:sym typeface="Arial"/>
            </a:endParaRPr>
          </a:p>
          <a:p>
            <a:pPr indent="-338931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38"/>
              <a:buChar char="•"/>
            </a:pPr>
            <a:r>
              <a:rPr b="1" lang="en" sz="1737">
                <a:latin typeface="Arial"/>
                <a:ea typeface="Arial"/>
                <a:cs typeface="Arial"/>
                <a:sym typeface="Arial"/>
              </a:rPr>
              <a:t>The nature of relationship between predictors and target class:</a:t>
            </a:r>
            <a:endParaRPr b="1" sz="1737">
              <a:latin typeface="Arial"/>
              <a:ea typeface="Arial"/>
              <a:cs typeface="Arial"/>
              <a:sym typeface="Arial"/>
            </a:endParaRPr>
          </a:p>
          <a:p>
            <a:pPr indent="-331946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628"/>
              <a:buChar char="•"/>
            </a:pPr>
            <a:r>
              <a:rPr b="1" lang="en" sz="1737"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b="1" lang="en" sz="1195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 assuming a linear relationship between X, y</a:t>
            </a:r>
            <a:endParaRPr b="1" sz="1427">
              <a:latin typeface="Arial"/>
              <a:ea typeface="Arial"/>
              <a:cs typeface="Arial"/>
              <a:sym typeface="Arial"/>
            </a:endParaRPr>
          </a:p>
          <a:p>
            <a:pPr indent="-319246" lvl="1" marL="9144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428"/>
              <a:buChar char="•"/>
            </a:pPr>
            <a:r>
              <a:rPr b="1" lang="en" sz="1737">
                <a:latin typeface="Arial"/>
                <a:ea typeface="Arial"/>
                <a:cs typeface="Arial"/>
                <a:sym typeface="Arial"/>
              </a:rPr>
              <a:t>Non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-</a:t>
            </a:r>
            <a:r>
              <a:rPr b="1" lang="en" sz="1737">
                <a:latin typeface="Arial"/>
                <a:ea typeface="Arial"/>
                <a:cs typeface="Arial"/>
                <a:sym typeface="Arial"/>
              </a:rPr>
              <a:t>linear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: assuming a non-linear relationship between X, y</a:t>
            </a:r>
            <a:endParaRPr sz="1195">
              <a:latin typeface="Arial"/>
              <a:ea typeface="Arial"/>
              <a:cs typeface="Arial"/>
              <a:sym typeface="Arial"/>
            </a:endParaRPr>
          </a:p>
          <a:p>
            <a:pPr indent="-338931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738"/>
              <a:buChar char="•"/>
            </a:pPr>
            <a:r>
              <a:rPr b="1" lang="en" sz="1737">
                <a:latin typeface="Arial"/>
                <a:ea typeface="Arial"/>
                <a:cs typeface="Arial"/>
                <a:sym typeface="Arial"/>
              </a:rPr>
              <a:t>Linear Assumption: 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there are 4 Filter Methods to choose from</a:t>
            </a:r>
            <a:endParaRPr b="1" sz="1737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325" y="3367275"/>
            <a:ext cx="6895474" cy="167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2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3"/>
          <p:cNvSpPr txBox="1"/>
          <p:nvPr>
            <p:ph idx="4294967295" type="title"/>
          </p:nvPr>
        </p:nvSpPr>
        <p:spPr>
          <a:xfrm>
            <a:off x="0" y="-226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EDA-Variables Correlation And Feature Selection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9" name="Google Shape;249;p43"/>
          <p:cNvSpPr txBox="1"/>
          <p:nvPr>
            <p:ph idx="4294967295" type="body"/>
          </p:nvPr>
        </p:nvSpPr>
        <p:spPr>
          <a:xfrm>
            <a:off x="36650" y="854625"/>
            <a:ext cx="8725800" cy="1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10000"/>
          </a:bodyPr>
          <a:lstStyle/>
          <a:p>
            <a:pPr indent="-351631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Non-Linear Assumption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00395" lvl="1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91304"/>
              <a:buChar char="○"/>
            </a:pPr>
            <a:r>
              <a:rPr b="1" lang="en" sz="2300">
                <a:latin typeface="Arial"/>
                <a:ea typeface="Arial"/>
                <a:cs typeface="Arial"/>
                <a:sym typeface="Arial"/>
              </a:rPr>
              <a:t>Mutual</a:t>
            </a:r>
            <a:r>
              <a:rPr b="1" lang="en" sz="2241">
                <a:latin typeface="Arial"/>
                <a:ea typeface="Arial"/>
                <a:cs typeface="Arial"/>
                <a:sym typeface="Arial"/>
              </a:rPr>
              <a:t> Information(MI)[5]: </a:t>
            </a:r>
            <a:r>
              <a:rPr lang="en" sz="2241">
                <a:latin typeface="Arial"/>
                <a:ea typeface="Arial"/>
                <a:cs typeface="Arial"/>
                <a:sym typeface="Arial"/>
              </a:rPr>
              <a:t> the Mutual Information between the features and the target variable has been considered. MI ranges from 0 (no mutual information) and 1 (perfect correlation).</a:t>
            </a:r>
            <a:endParaRPr sz="134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0425" y="2343150"/>
            <a:ext cx="4714875" cy="28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43"/>
          <p:cNvSpPr txBox="1"/>
          <p:nvPr>
            <p:ph idx="4294967295" type="body"/>
          </p:nvPr>
        </p:nvSpPr>
        <p:spPr>
          <a:xfrm>
            <a:off x="-3900" y="3001200"/>
            <a:ext cx="3623400" cy="16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62500" lnSpcReduction="20000"/>
          </a:bodyPr>
          <a:lstStyle/>
          <a:p>
            <a:pPr indent="-327818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78571"/>
              <a:buChar char="●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MI_Score: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The higher score means more dependent variables, to Room_Occupancy_Count.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EDA-ANOVA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8" name="Google Shape;258;p44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9" name="Google Shape;259;p44"/>
          <p:cNvSpPr txBox="1"/>
          <p:nvPr>
            <p:ph idx="1" type="body"/>
          </p:nvPr>
        </p:nvSpPr>
        <p:spPr>
          <a:xfrm>
            <a:off x="0" y="758575"/>
            <a:ext cx="8647800" cy="392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925">
                <a:latin typeface="Arial"/>
                <a:ea typeface="Arial"/>
                <a:cs typeface="Arial"/>
                <a:sym typeface="Arial"/>
              </a:rPr>
              <a:t>ANOVA Test: </a:t>
            </a:r>
            <a:endParaRPr sz="1925">
              <a:latin typeface="Arial"/>
              <a:ea typeface="Arial"/>
              <a:cs typeface="Arial"/>
              <a:sym typeface="Arial"/>
            </a:endParaRPr>
          </a:p>
          <a:p>
            <a:pPr indent="-350837" lvl="0" marL="45720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925"/>
              <a:buChar char="•"/>
            </a:pPr>
            <a:r>
              <a:rPr b="1" lang="en" sz="1925">
                <a:latin typeface="Arial"/>
                <a:ea typeface="Arial"/>
                <a:cs typeface="Arial"/>
                <a:sym typeface="Arial"/>
              </a:rPr>
              <a:t>Null Hypothesis (H0):</a:t>
            </a:r>
            <a:endParaRPr b="1" sz="82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" sz="1925">
                <a:latin typeface="Arial"/>
                <a:ea typeface="Arial"/>
                <a:cs typeface="Arial"/>
                <a:sym typeface="Arial"/>
              </a:rPr>
              <a:t>The means of Room_Occupancy_Count are equal across different levels of the specified features</a:t>
            </a:r>
            <a:endParaRPr sz="735">
              <a:latin typeface="Arial"/>
              <a:ea typeface="Arial"/>
              <a:cs typeface="Arial"/>
              <a:sym typeface="Arial"/>
            </a:endParaRPr>
          </a:p>
          <a:p>
            <a:pPr indent="-350837" lvl="0" marL="457200" marR="0" rtl="0" algn="just">
              <a:lnSpc>
                <a:spcPct val="190000"/>
              </a:lnSpc>
              <a:spcBef>
                <a:spcPts val="1000"/>
              </a:spcBef>
              <a:spcAft>
                <a:spcPts val="0"/>
              </a:spcAft>
              <a:buSzPts val="1925"/>
              <a:buChar char="•"/>
            </a:pPr>
            <a:r>
              <a:rPr b="1" lang="en" sz="1925">
                <a:latin typeface="Arial"/>
                <a:ea typeface="Arial"/>
                <a:cs typeface="Arial"/>
                <a:sym typeface="Arial"/>
              </a:rPr>
              <a:t>Alternative Hypothesis (Ha):</a:t>
            </a:r>
            <a:endParaRPr b="1" sz="82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90000"/>
              </a:lnSpc>
              <a:spcBef>
                <a:spcPts val="1000"/>
              </a:spcBef>
              <a:spcAft>
                <a:spcPts val="1000"/>
              </a:spcAft>
              <a:buSzPts val="935"/>
              <a:buNone/>
            </a:pPr>
            <a:r>
              <a:rPr lang="en" sz="1925">
                <a:latin typeface="Arial"/>
                <a:ea typeface="Arial"/>
                <a:cs typeface="Arial"/>
                <a:sym typeface="Arial"/>
              </a:rPr>
              <a:t>There is a significant difference in means</a:t>
            </a:r>
            <a:endParaRPr b="1" sz="1925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7"/>
          <p:cNvSpPr txBox="1"/>
          <p:nvPr>
            <p:ph type="ctrTitle"/>
          </p:nvPr>
        </p:nvSpPr>
        <p:spPr>
          <a:xfrm>
            <a:off x="711803" y="212672"/>
            <a:ext cx="7117800" cy="224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Contents</a:t>
            </a:r>
            <a:r>
              <a:rPr lang="en" sz="2300"/>
              <a:t>:</a:t>
            </a:r>
            <a:endParaRPr sz="2300"/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➢"/>
            </a:pPr>
            <a:r>
              <a:rPr lang="en" sz="2300"/>
              <a:t>Introduction</a:t>
            </a:r>
            <a:endParaRPr sz="2300"/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➢"/>
            </a:pPr>
            <a:r>
              <a:rPr lang="en" sz="2300"/>
              <a:t>Methodology</a:t>
            </a:r>
            <a:endParaRPr sz="2300"/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➢"/>
            </a:pPr>
            <a:r>
              <a:rPr lang="en" sz="2300"/>
              <a:t>Ex</a:t>
            </a:r>
            <a:r>
              <a:rPr lang="en" sz="2300"/>
              <a:t>ploratory Data Analysis</a:t>
            </a:r>
            <a:endParaRPr sz="2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➢  Univariate</a:t>
            </a:r>
            <a:r>
              <a:rPr lang="en" sz="2300"/>
              <a:t> Statistics</a:t>
            </a:r>
            <a:endParaRPr sz="2300"/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⁃  Outliers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➢  Variables Correlation And Feature Selection</a:t>
            </a:r>
            <a:endParaRPr sz="23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⁃  Best Numerical Features</a:t>
            </a:r>
            <a:endParaRPr sz="2300"/>
          </a:p>
          <a:p>
            <a:pPr indent="0" lvl="0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⁃  Best Categorical Features</a:t>
            </a:r>
            <a:endParaRPr sz="2300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/>
              <a:t>➢  Bivariate Statistics</a:t>
            </a: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5"/>
          <p:cNvSpPr txBox="1"/>
          <p:nvPr>
            <p:ph idx="4294967295" type="title"/>
          </p:nvPr>
        </p:nvSpPr>
        <p:spPr>
          <a:xfrm>
            <a:off x="0" y="-226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</a:t>
            </a:r>
            <a:r>
              <a:rPr lang="en">
                <a:solidFill>
                  <a:schemeClr val="lt1"/>
                </a:solidFill>
              </a:rPr>
              <a:t>Best Numeric Features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6" name="Google Shape;266;p45"/>
          <p:cNvSpPr txBox="1"/>
          <p:nvPr>
            <p:ph idx="4294967295" type="body"/>
          </p:nvPr>
        </p:nvSpPr>
        <p:spPr>
          <a:xfrm>
            <a:off x="88600" y="854625"/>
            <a:ext cx="8040900" cy="15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/>
          </a:bodyPr>
          <a:lstStyle/>
          <a:p>
            <a:pPr indent="-351631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b="1" lang="en">
                <a:latin typeface="Arial"/>
                <a:ea typeface="Arial"/>
                <a:cs typeface="Arial"/>
                <a:sym typeface="Arial"/>
              </a:rPr>
              <a:t>ANOVA Test: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the score function for finding dependency of numeric features, for classification of Room_Occupancy_Count, The more the dependency the 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ore important will be the feature.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7" name="Google Shape;26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75" y="2604775"/>
            <a:ext cx="5015625" cy="23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4475" y="2628750"/>
            <a:ext cx="1590675" cy="226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6"/>
          <p:cNvSpPr txBox="1"/>
          <p:nvPr>
            <p:ph idx="4294967295" type="title"/>
          </p:nvPr>
        </p:nvSpPr>
        <p:spPr>
          <a:xfrm>
            <a:off x="0" y="-226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</a:t>
            </a:r>
            <a:r>
              <a:rPr lang="en">
                <a:solidFill>
                  <a:schemeClr val="lt1"/>
                </a:solidFill>
              </a:rPr>
              <a:t>-Best Numeric Features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6"/>
          <p:cNvSpPr txBox="1"/>
          <p:nvPr>
            <p:ph idx="4294967295" type="body"/>
          </p:nvPr>
        </p:nvSpPr>
        <p:spPr>
          <a:xfrm>
            <a:off x="88600" y="1159425"/>
            <a:ext cx="9055500" cy="4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0043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13"/>
              <a:buChar char="•"/>
            </a:pPr>
            <a:r>
              <a:rPr b="1" lang="en" sz="1912">
                <a:latin typeface="Arial"/>
                <a:ea typeface="Arial"/>
                <a:cs typeface="Arial"/>
                <a:sym typeface="Arial"/>
              </a:rPr>
              <a:t>P-value of 0.0</a:t>
            </a:r>
            <a:r>
              <a:rPr lang="en" sz="1912">
                <a:latin typeface="Arial"/>
                <a:ea typeface="Arial"/>
                <a:cs typeface="Arial"/>
                <a:sym typeface="Arial"/>
              </a:rPr>
              <a:t>: suggesting that there are significant differences in means between groups.</a:t>
            </a:r>
            <a:endParaRPr sz="1912">
              <a:latin typeface="Arial"/>
              <a:ea typeface="Arial"/>
              <a:cs typeface="Arial"/>
              <a:sym typeface="Arial"/>
            </a:endParaRPr>
          </a:p>
          <a:p>
            <a:pPr indent="-350043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13"/>
              <a:buChar char="•"/>
            </a:pPr>
            <a:r>
              <a:rPr b="1" lang="en" sz="1912">
                <a:latin typeface="Arial"/>
                <a:ea typeface="Arial"/>
                <a:cs typeface="Arial"/>
                <a:sym typeface="Arial"/>
              </a:rPr>
              <a:t>High</a:t>
            </a:r>
            <a:r>
              <a:rPr lang="en" sz="1912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912">
                <a:latin typeface="Arial"/>
                <a:ea typeface="Arial"/>
                <a:cs typeface="Arial"/>
                <a:sym typeface="Arial"/>
              </a:rPr>
              <a:t>scores:</a:t>
            </a:r>
            <a:r>
              <a:rPr lang="en" sz="1912">
                <a:latin typeface="Arial"/>
                <a:ea typeface="Arial"/>
                <a:cs typeface="Arial"/>
                <a:sym typeface="Arial"/>
              </a:rPr>
              <a:t> reflect feature importance in predicting Room_Occupancy_Count.</a:t>
            </a:r>
            <a:endParaRPr sz="1912">
              <a:latin typeface="Arial"/>
              <a:ea typeface="Arial"/>
              <a:cs typeface="Arial"/>
              <a:sym typeface="Arial"/>
            </a:endParaRPr>
          </a:p>
          <a:p>
            <a:pPr indent="-350043" lvl="0" marL="457200" marR="0" rtl="0" algn="l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13"/>
              <a:buChar char="•"/>
            </a:pPr>
            <a:r>
              <a:rPr b="1" lang="en" sz="1912">
                <a:latin typeface="Arial"/>
                <a:ea typeface="Arial"/>
                <a:cs typeface="Arial"/>
                <a:sym typeface="Arial"/>
              </a:rPr>
              <a:t>S1_Light, S3_Light, and S2_Light: </a:t>
            </a:r>
            <a:r>
              <a:rPr lang="en" sz="1912">
                <a:latin typeface="Arial"/>
                <a:ea typeface="Arial"/>
                <a:cs typeface="Arial"/>
                <a:sym typeface="Arial"/>
              </a:rPr>
              <a:t>exhibit particularly high scores, emphasizing their substantial impact on predicting room occupancy.</a:t>
            </a:r>
            <a:endParaRPr b="1" sz="1912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6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EDA-Chi-Squared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4" name="Google Shape;284;p47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47"/>
          <p:cNvSpPr txBox="1"/>
          <p:nvPr>
            <p:ph idx="1" type="body"/>
          </p:nvPr>
        </p:nvSpPr>
        <p:spPr>
          <a:xfrm>
            <a:off x="0" y="407075"/>
            <a:ext cx="8849700" cy="4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925">
              <a:latin typeface="Arial"/>
              <a:ea typeface="Arial"/>
              <a:cs typeface="Arial"/>
              <a:sym typeface="Arial"/>
            </a:endParaRPr>
          </a:p>
          <a:p>
            <a:pPr indent="-350837" lvl="0" marL="45720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925"/>
              <a:buChar char="•"/>
            </a:pPr>
            <a:r>
              <a:rPr b="1" lang="en" sz="1925">
                <a:latin typeface="Arial"/>
                <a:ea typeface="Arial"/>
                <a:cs typeface="Arial"/>
                <a:sym typeface="Arial"/>
              </a:rPr>
              <a:t>Null Hypothesis (H0):</a:t>
            </a:r>
            <a:endParaRPr b="1" sz="82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SzPts val="935"/>
              <a:buNone/>
            </a:pPr>
            <a:r>
              <a:rPr lang="en" sz="1925">
                <a:latin typeface="Arial"/>
                <a:ea typeface="Arial"/>
                <a:cs typeface="Arial"/>
                <a:sym typeface="Arial"/>
              </a:rPr>
              <a:t>There is </a:t>
            </a:r>
            <a:r>
              <a:rPr b="1" lang="en" sz="1925"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" sz="1925">
                <a:latin typeface="Arial"/>
                <a:ea typeface="Arial"/>
                <a:cs typeface="Arial"/>
                <a:sym typeface="Arial"/>
              </a:rPr>
              <a:t>significant association between Room_Occupancy_Count and features, the distribution of target class  is </a:t>
            </a:r>
            <a:r>
              <a:rPr b="1" lang="en" sz="1925">
                <a:latin typeface="Arial"/>
                <a:ea typeface="Arial"/>
                <a:cs typeface="Arial"/>
                <a:sym typeface="Arial"/>
              </a:rPr>
              <a:t>independent </a:t>
            </a:r>
            <a:r>
              <a:rPr lang="en" sz="1925">
                <a:latin typeface="Arial"/>
                <a:ea typeface="Arial"/>
                <a:cs typeface="Arial"/>
                <a:sym typeface="Arial"/>
              </a:rPr>
              <a:t>of them.</a:t>
            </a:r>
            <a:endParaRPr sz="735">
              <a:latin typeface="Arial"/>
              <a:ea typeface="Arial"/>
              <a:cs typeface="Arial"/>
              <a:sym typeface="Arial"/>
            </a:endParaRPr>
          </a:p>
          <a:p>
            <a:pPr indent="-350837" lvl="0" marL="457200" marR="0" rtl="0" algn="just">
              <a:lnSpc>
                <a:spcPct val="180000"/>
              </a:lnSpc>
              <a:spcBef>
                <a:spcPts val="1000"/>
              </a:spcBef>
              <a:spcAft>
                <a:spcPts val="0"/>
              </a:spcAft>
              <a:buSzPts val="1925"/>
              <a:buChar char="•"/>
            </a:pPr>
            <a:r>
              <a:rPr b="1" lang="en" sz="1925">
                <a:latin typeface="Arial"/>
                <a:ea typeface="Arial"/>
                <a:cs typeface="Arial"/>
                <a:sym typeface="Arial"/>
              </a:rPr>
              <a:t>Alternative Hypothesis (Ha):</a:t>
            </a:r>
            <a:endParaRPr b="1" sz="820"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80000"/>
              </a:lnSpc>
              <a:spcBef>
                <a:spcPts val="1000"/>
              </a:spcBef>
              <a:spcAft>
                <a:spcPts val="1000"/>
              </a:spcAft>
              <a:buSzPts val="935"/>
              <a:buNone/>
            </a:pPr>
            <a:r>
              <a:rPr lang="en" sz="1925">
                <a:latin typeface="Arial"/>
                <a:ea typeface="Arial"/>
                <a:cs typeface="Arial"/>
                <a:sym typeface="Arial"/>
              </a:rPr>
              <a:t>There is a significant association between Room_Occupancy_Count and features, the distribution of target class is </a:t>
            </a:r>
            <a:r>
              <a:rPr b="1" lang="en" sz="1925">
                <a:latin typeface="Arial"/>
                <a:ea typeface="Arial"/>
                <a:cs typeface="Arial"/>
                <a:sym typeface="Arial"/>
              </a:rPr>
              <a:t>dependent </a:t>
            </a:r>
            <a:r>
              <a:rPr lang="en" sz="1925">
                <a:latin typeface="Arial"/>
                <a:ea typeface="Arial"/>
                <a:cs typeface="Arial"/>
                <a:sym typeface="Arial"/>
              </a:rPr>
              <a:t>on them.</a:t>
            </a:r>
            <a:endParaRPr b="1" sz="1925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8"/>
          <p:cNvSpPr txBox="1"/>
          <p:nvPr>
            <p:ph idx="4294967295" type="title"/>
          </p:nvPr>
        </p:nvSpPr>
        <p:spPr>
          <a:xfrm>
            <a:off x="0" y="-226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EDA-Best Categorical Features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2" name="Google Shape;292;p48"/>
          <p:cNvSpPr txBox="1"/>
          <p:nvPr>
            <p:ph idx="4294967295" type="body"/>
          </p:nvPr>
        </p:nvSpPr>
        <p:spPr>
          <a:xfrm>
            <a:off x="78875" y="854625"/>
            <a:ext cx="8858100" cy="166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0837" lvl="0" marL="457200" marR="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1925"/>
              <a:buChar char="•"/>
            </a:pPr>
            <a:r>
              <a:rPr b="1" lang="en" sz="1925">
                <a:latin typeface="Arial"/>
                <a:ea typeface="Arial"/>
                <a:cs typeface="Arial"/>
                <a:sym typeface="Arial"/>
              </a:rPr>
              <a:t>Chi-Square[3]</a:t>
            </a:r>
            <a:r>
              <a:rPr b="1" lang="en" sz="1925"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" sz="1925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925">
                <a:latin typeface="Arial"/>
                <a:ea typeface="Arial"/>
                <a:cs typeface="Arial"/>
                <a:sym typeface="Arial"/>
              </a:rPr>
              <a:t>statistical test that is used to determine whether there is a significant difference between the observed frequencies of a categorical variable and the expected frequencies.</a:t>
            </a:r>
            <a:endParaRPr b="1" sz="192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900" y="2454300"/>
            <a:ext cx="4817125" cy="24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425" y="3428141"/>
            <a:ext cx="2955175" cy="1236059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48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9"/>
          <p:cNvSpPr txBox="1"/>
          <p:nvPr>
            <p:ph idx="4294967295" type="body"/>
          </p:nvPr>
        </p:nvSpPr>
        <p:spPr>
          <a:xfrm>
            <a:off x="88600" y="930825"/>
            <a:ext cx="8750400" cy="4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337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•"/>
            </a:pPr>
            <a:r>
              <a:rPr b="1" lang="en" sz="1650">
                <a:latin typeface="Arial"/>
                <a:ea typeface="Arial"/>
                <a:cs typeface="Arial"/>
                <a:sym typeface="Arial"/>
              </a:rPr>
              <a:t>S7_PIR, S6_PIR:</a:t>
            </a:r>
            <a:r>
              <a:rPr lang="en" sz="1650">
                <a:latin typeface="Arial"/>
                <a:ea typeface="Arial"/>
                <a:cs typeface="Arial"/>
                <a:sym typeface="Arial"/>
              </a:rPr>
              <a:t> p-values of 0.0, indicating a highly significant association with Room_Occupancy_Count. The scores are also relatively high, suggesting a strong dependency.</a:t>
            </a:r>
            <a:endParaRPr sz="740"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•"/>
            </a:pPr>
            <a:r>
              <a:rPr b="1" lang="en" sz="1650">
                <a:latin typeface="Arial"/>
                <a:ea typeface="Arial"/>
                <a:cs typeface="Arial"/>
                <a:sym typeface="Arial"/>
              </a:rPr>
              <a:t>Time_of_Day_Num:</a:t>
            </a:r>
            <a:r>
              <a:rPr lang="en" sz="1650">
                <a:latin typeface="Arial"/>
                <a:ea typeface="Arial"/>
                <a:cs typeface="Arial"/>
                <a:sym typeface="Arial"/>
              </a:rPr>
              <a:t> p-value of 3.76e-71, indicating an extremely significant association. The high score (329.67) suggests a strong dependency.</a:t>
            </a:r>
            <a:endParaRPr sz="740">
              <a:latin typeface="Arial"/>
              <a:ea typeface="Arial"/>
              <a:cs typeface="Arial"/>
              <a:sym typeface="Arial"/>
            </a:endParaRPr>
          </a:p>
          <a:p>
            <a:pPr indent="-333375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50"/>
              <a:buChar char="•"/>
            </a:pPr>
            <a:r>
              <a:rPr b="1" lang="en" sz="1650">
                <a:latin typeface="Arial"/>
                <a:ea typeface="Arial"/>
                <a:cs typeface="Arial"/>
                <a:sym typeface="Arial"/>
              </a:rPr>
              <a:t>Date:</a:t>
            </a:r>
            <a:r>
              <a:rPr lang="en" sz="1650">
                <a:latin typeface="Arial"/>
                <a:ea typeface="Arial"/>
                <a:cs typeface="Arial"/>
                <a:sym typeface="Arial"/>
              </a:rPr>
              <a:t> p-value of approximately 2.68e-19, indicating a highly significant association with Room_Occupancy_Count. The score (89.59) suggests a dependency.</a:t>
            </a:r>
            <a:endParaRPr b="1"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49"/>
          <p:cNvSpPr txBox="1"/>
          <p:nvPr>
            <p:ph idx="4294967295" type="title"/>
          </p:nvPr>
        </p:nvSpPr>
        <p:spPr>
          <a:xfrm>
            <a:off x="0" y="-226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EDA-Best Categorical Features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3" name="Google Shape;303;p49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0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0" name="Google Shape;310;p50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50"/>
          <p:cNvSpPr txBox="1"/>
          <p:nvPr>
            <p:ph idx="1" type="body"/>
          </p:nvPr>
        </p:nvSpPr>
        <p:spPr>
          <a:xfrm>
            <a:off x="0" y="3178225"/>
            <a:ext cx="88497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532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" sz="1495">
                <a:latin typeface="Arial"/>
                <a:ea typeface="Arial"/>
                <a:cs typeface="Arial"/>
                <a:sym typeface="Arial"/>
              </a:rPr>
              <a:t>The Room_Occupancy_Count on the following three dates —"2017/12/23", "2017/12/22" and "2018/01/10" — indicates an occupancy(Room_Occupany_Count&gt;=1).</a:t>
            </a:r>
            <a:endParaRPr sz="1495">
              <a:latin typeface="Arial"/>
              <a:ea typeface="Arial"/>
              <a:cs typeface="Arial"/>
              <a:sym typeface="Arial"/>
            </a:endParaRPr>
          </a:p>
          <a:p>
            <a:pPr indent="-323532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" sz="1495">
                <a:latin typeface="Arial"/>
                <a:ea typeface="Arial"/>
                <a:cs typeface="Arial"/>
                <a:sym typeface="Arial"/>
              </a:rPr>
              <a:t>On the other days, there are too many instances of </a:t>
            </a:r>
            <a:r>
              <a:rPr b="1" lang="en" sz="1495">
                <a:latin typeface="Arial"/>
                <a:ea typeface="Arial"/>
                <a:cs typeface="Arial"/>
                <a:sym typeface="Arial"/>
              </a:rPr>
              <a:t>No </a:t>
            </a:r>
            <a:r>
              <a:rPr lang="en" sz="1495">
                <a:latin typeface="Arial"/>
                <a:ea typeface="Arial"/>
                <a:cs typeface="Arial"/>
                <a:sym typeface="Arial"/>
              </a:rPr>
              <a:t>occupancy in the data.</a:t>
            </a:r>
            <a:endParaRPr sz="149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910975"/>
            <a:ext cx="4261310" cy="215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1910" y="1063375"/>
            <a:ext cx="2886075" cy="207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1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20" name="Google Shape;32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0" y="910975"/>
            <a:ext cx="7929984" cy="41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1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2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8" name="Google Shape;328;p52"/>
          <p:cNvSpPr txBox="1"/>
          <p:nvPr>
            <p:ph idx="4294967295" type="body"/>
          </p:nvPr>
        </p:nvSpPr>
        <p:spPr>
          <a:xfrm>
            <a:off x="0" y="953375"/>
            <a:ext cx="3258300" cy="40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532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" sz="1495">
                <a:latin typeface="Arial"/>
                <a:ea typeface="Arial"/>
                <a:cs typeface="Arial"/>
                <a:sym typeface="Arial"/>
              </a:rPr>
              <a:t>The Room_Occupancy_Count on the following three ‘Time_Of_Day’s —"Morning", "Afternoon", and "Evening" — indicates an occupancy of more than 1</a:t>
            </a:r>
            <a:endParaRPr sz="1495">
              <a:latin typeface="Arial"/>
              <a:ea typeface="Arial"/>
              <a:cs typeface="Arial"/>
              <a:sym typeface="Arial"/>
            </a:endParaRPr>
          </a:p>
          <a:p>
            <a:pPr indent="-323532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95"/>
              <a:buChar char="•"/>
            </a:pPr>
            <a:r>
              <a:rPr lang="en" sz="1495">
                <a:latin typeface="Arial"/>
                <a:ea typeface="Arial"/>
                <a:cs typeface="Arial"/>
                <a:sym typeface="Arial"/>
              </a:rPr>
              <a:t>On Midnight and Night time, there are instances of zero occupancy</a:t>
            </a:r>
            <a:endParaRPr sz="1495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9527" y="987175"/>
            <a:ext cx="5854349" cy="40061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2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7" name="Google Shape;337;p53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6775"/>
            <a:ext cx="5355174" cy="26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1125" y="1901575"/>
            <a:ext cx="3280475" cy="239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4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6" name="Google Shape;346;p54"/>
          <p:cNvSpPr txBox="1"/>
          <p:nvPr>
            <p:ph idx="1" type="body"/>
          </p:nvPr>
        </p:nvSpPr>
        <p:spPr>
          <a:xfrm>
            <a:off x="0" y="758875"/>
            <a:ext cx="4658400" cy="4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182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•"/>
            </a:pPr>
            <a:r>
              <a:rPr lang="en" sz="1395">
                <a:latin typeface="Arial"/>
                <a:ea typeface="Arial"/>
                <a:cs typeface="Arial"/>
                <a:sym typeface="Arial"/>
              </a:rPr>
              <a:t>The majority of instances are captured with a value of 0(absence of motion), rather than 1(presence of motion).</a:t>
            </a:r>
            <a:endParaRPr sz="1395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•"/>
            </a:pPr>
            <a:r>
              <a:rPr lang="en" sz="1395">
                <a:latin typeface="Arial"/>
                <a:ea typeface="Arial"/>
                <a:cs typeface="Arial"/>
                <a:sym typeface="Arial"/>
              </a:rPr>
              <a:t>The instances with zero occupants coincide with the absence of motion</a:t>
            </a:r>
            <a:endParaRPr sz="1395">
              <a:latin typeface="Arial"/>
              <a:ea typeface="Arial"/>
              <a:cs typeface="Arial"/>
              <a:sym typeface="Arial"/>
            </a:endParaRPr>
          </a:p>
          <a:p>
            <a:pPr indent="-317182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95"/>
              <a:buChar char="•"/>
            </a:pPr>
            <a:r>
              <a:rPr lang="en" sz="1395">
                <a:latin typeface="Arial"/>
                <a:ea typeface="Arial"/>
                <a:cs typeface="Arial"/>
                <a:sym typeface="Arial"/>
              </a:rPr>
              <a:t>There are a few instances where the sensor detects motion, but there are zero occupants. This could be due to the sensor picking up motion from sources other than human occupants</a:t>
            </a:r>
            <a:endParaRPr sz="139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4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000" y="987475"/>
            <a:ext cx="3879599" cy="189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9725" y="3054661"/>
            <a:ext cx="3879600" cy="1904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>
            <p:ph type="ctrTitle"/>
          </p:nvPr>
        </p:nvSpPr>
        <p:spPr>
          <a:xfrm>
            <a:off x="711803" y="212672"/>
            <a:ext cx="7117800" cy="224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➢"/>
            </a:pPr>
            <a:r>
              <a:rPr lang="en" sz="2300"/>
              <a:t>Modeling And Evaluation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➢  Metrics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➢  Cross-Validation Evaluation</a:t>
            </a:r>
            <a:endParaRPr sz="2300"/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➢  Data Normalization</a:t>
            </a:r>
            <a:endParaRPr sz="2300"/>
          </a:p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➢"/>
            </a:pPr>
            <a:r>
              <a:rPr lang="en" sz="2300"/>
              <a:t>Result</a:t>
            </a:r>
            <a:endParaRPr sz="2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➢  Baseline Models</a:t>
            </a:r>
            <a:endParaRPr sz="2300"/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⁃  Homogenous</a:t>
            </a:r>
            <a:endParaRPr sz="2300"/>
          </a:p>
          <a:p>
            <a:pPr indent="0" lvl="0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⁃  Heterogenous</a:t>
            </a:r>
            <a:endParaRPr sz="2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➢  Dimensionality Reduction-PCA</a:t>
            </a:r>
            <a:endParaRPr sz="2300"/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➢  Tuning Hyperparameter</a:t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➢"/>
            </a:pPr>
            <a:r>
              <a:rPr lang="en" sz="2300"/>
              <a:t>Conclusion And Future Work</a:t>
            </a:r>
            <a:endParaRPr sz="23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5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56" name="Google Shape;35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8800" y="910975"/>
            <a:ext cx="7239451" cy="4130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5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64" name="Google Shape;36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9475" y="910975"/>
            <a:ext cx="7459700" cy="38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56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2" name="Google Shape;372;p57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3" name="Google Shape;3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750" y="867375"/>
            <a:ext cx="5980891" cy="41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0" name="Google Shape;380;p58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1" name="Google Shape;38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63" y="860900"/>
            <a:ext cx="6234264" cy="41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9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EDA-Bivariate Statistics(CAT/CAT)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8" name="Google Shape;388;p59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59"/>
          <p:cNvSpPr txBox="1"/>
          <p:nvPr>
            <p:ph idx="1" type="body"/>
          </p:nvPr>
        </p:nvSpPr>
        <p:spPr>
          <a:xfrm>
            <a:off x="0" y="1582350"/>
            <a:ext cx="9002400" cy="25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The values of S6_PIR and S7_PIR implies that: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on the following three dates —"2017/12/23", "2017/12/22" and "2018/01/10" —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-336550" lvl="1" marL="914400" rtl="0" algn="just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700"/>
              <a:buChar char="•"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on the following three ‘Time_Of_Day’s—"Morning", "Afternoon" and "Evening" —</a:t>
            </a:r>
            <a:endParaRPr sz="1700">
              <a:latin typeface="Arial"/>
              <a:ea typeface="Arial"/>
              <a:cs typeface="Arial"/>
              <a:sym typeface="Arial"/>
            </a:endParaRPr>
          </a:p>
          <a:p>
            <a:pPr indent="457200" lvl="0" marL="0" rtl="0" algn="just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700">
                <a:latin typeface="Arial"/>
                <a:ea typeface="Arial"/>
                <a:cs typeface="Arial"/>
                <a:sym typeface="Arial"/>
              </a:rPr>
              <a:t>sensors are capturing instances of motion when there are occupants in the room.</a:t>
            </a:r>
            <a:endParaRPr sz="17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EDA-Sensors vs Time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6" name="Google Shape;396;p60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7" name="Google Shape;39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5075" y="758575"/>
            <a:ext cx="4398777" cy="4377649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0"/>
          <p:cNvSpPr txBox="1"/>
          <p:nvPr>
            <p:ph idx="1" type="body"/>
          </p:nvPr>
        </p:nvSpPr>
        <p:spPr>
          <a:xfrm>
            <a:off x="224700" y="1091150"/>
            <a:ext cx="4200300" cy="33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0000" lnSpcReduction="20000"/>
          </a:bodyPr>
          <a:lstStyle/>
          <a:p>
            <a:pPr indent="-3397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The time-series plots of the sensors, all data seemed to give an excellent deviation to the number of occupants in the room</a:t>
            </a:r>
            <a:endParaRPr/>
          </a:p>
          <a:p>
            <a:pPr indent="-339725" lvl="0" marL="4572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•"/>
            </a:pPr>
            <a:r>
              <a:rPr lang="en"/>
              <a:t>Visualizing data from selective sensors and the CO2 slope for a period of 12 hours on 23/12/2017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61"/>
          <p:cNvSpPr txBox="1"/>
          <p:nvPr/>
        </p:nvSpPr>
        <p:spPr>
          <a:xfrm>
            <a:off x="381000" y="709100"/>
            <a:ext cx="81843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The best performed </a:t>
            </a:r>
            <a:r>
              <a:rPr lang="en" sz="1600">
                <a:solidFill>
                  <a:schemeClr val="dk1"/>
                </a:solidFill>
              </a:rPr>
              <a:t>machine learning models for </a:t>
            </a:r>
            <a:r>
              <a:rPr lang="en" sz="1600">
                <a:solidFill>
                  <a:schemeClr val="dk1"/>
                </a:solidFill>
              </a:rPr>
              <a:t>classification </a:t>
            </a:r>
            <a:r>
              <a:rPr lang="en" sz="1600">
                <a:solidFill>
                  <a:schemeClr val="dk1"/>
                </a:solidFill>
              </a:rPr>
              <a:t>were built: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b="1" lang="en" sz="1600">
                <a:solidFill>
                  <a:schemeClr val="dk1"/>
                </a:solidFill>
              </a:rPr>
              <a:t>Linear SVM</a:t>
            </a:r>
            <a:r>
              <a:rPr lang="en" sz="1600">
                <a:solidFill>
                  <a:schemeClr val="dk1"/>
                </a:solidFill>
              </a:rPr>
              <a:t>, </a:t>
            </a:r>
            <a:r>
              <a:rPr b="1" lang="en" sz="1600">
                <a:solidFill>
                  <a:schemeClr val="dk1"/>
                </a:solidFill>
              </a:rPr>
              <a:t>RBF kernel SVM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lang="en" sz="1600">
                <a:solidFill>
                  <a:schemeClr val="dk1"/>
                </a:solidFill>
              </a:rPr>
              <a:t>R</a:t>
            </a:r>
            <a:r>
              <a:rPr lang="en" sz="1600">
                <a:solidFill>
                  <a:schemeClr val="dk1"/>
                </a:solidFill>
              </a:rPr>
              <a:t>andom Forest (</a:t>
            </a:r>
            <a:r>
              <a:rPr b="1" lang="en" sz="1600">
                <a:solidFill>
                  <a:schemeClr val="dk1"/>
                </a:solidFill>
              </a:rPr>
              <a:t>RF</a:t>
            </a:r>
            <a:r>
              <a:rPr lang="en" sz="1600">
                <a:solidFill>
                  <a:schemeClr val="dk1"/>
                </a:solidFill>
              </a:rPr>
              <a:t>)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chemeClr val="dk1"/>
                </a:solidFill>
              </a:rPr>
              <a:t>Model building was done in two phases:</a:t>
            </a:r>
            <a:endParaRPr sz="11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b="1" lang="en" sz="1600">
                <a:solidFill>
                  <a:schemeClr val="dk1"/>
                </a:solidFill>
              </a:rPr>
              <a:t>Homogeneous </a:t>
            </a:r>
            <a:r>
              <a:rPr lang="en" sz="1600">
                <a:solidFill>
                  <a:schemeClr val="dk1"/>
                </a:solidFill>
              </a:rPr>
              <a:t>phase: using one homogeneous sensor group, individually to examine the model.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b="1" lang="en" sz="1600">
                <a:solidFill>
                  <a:schemeClr val="dk1"/>
                </a:solidFill>
              </a:rPr>
              <a:t>Heterogeneous </a:t>
            </a:r>
            <a:r>
              <a:rPr lang="en" sz="1600">
                <a:solidFill>
                  <a:schemeClr val="dk1"/>
                </a:solidFill>
              </a:rPr>
              <a:t>phase: using combination of homogeneous sensors. The focus is on examining the outperforming of the combined sensors.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lang="en" sz="1600">
                <a:solidFill>
                  <a:schemeClr val="dk1"/>
                </a:solidFill>
              </a:rPr>
              <a:t>Dimensionality Reduction using </a:t>
            </a:r>
            <a:r>
              <a:rPr b="1" lang="en" sz="1600">
                <a:solidFill>
                  <a:schemeClr val="dk1"/>
                </a:solidFill>
              </a:rPr>
              <a:t>PCA </a:t>
            </a:r>
            <a:r>
              <a:rPr lang="en" sz="1600">
                <a:solidFill>
                  <a:schemeClr val="dk1"/>
                </a:solidFill>
              </a:rPr>
              <a:t>was conducted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04" name="Google Shape;404;p61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Modeling And Evaluation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5" name="Google Shape;405;p61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2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0" lang="en" sz="1200">
                <a:solidFill>
                  <a:srgbClr val="37415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>
                <a:solidFill>
                  <a:schemeClr val="lt1"/>
                </a:solidFill>
              </a:rPr>
              <a:t>Classification Model Performance</a:t>
            </a:r>
            <a:r>
              <a:rPr lang="en">
                <a:solidFill>
                  <a:schemeClr val="lt1"/>
                </a:solidFill>
              </a:rPr>
              <a:t>-M</a:t>
            </a:r>
            <a:r>
              <a:rPr lang="en">
                <a:solidFill>
                  <a:schemeClr val="lt1"/>
                </a:solidFill>
              </a:rPr>
              <a:t>etrics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11" name="Google Shape;411;p62"/>
          <p:cNvSpPr txBox="1"/>
          <p:nvPr/>
        </p:nvSpPr>
        <p:spPr>
          <a:xfrm>
            <a:off x="4711800" y="1604900"/>
            <a:ext cx="4356000" cy="29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In the context of class imbalance, equal importance is assigned to all classes: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spcBef>
                <a:spcPts val="150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MCC and f1 Score with ‘Macro’ average is a good decision: it treats each class with equal significance 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Providing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balanced measure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Confusion Matrix 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Function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Evaluates classification metrics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2" name="Google Shape;412;p62"/>
          <p:cNvSpPr txBox="1"/>
          <p:nvPr/>
        </p:nvSpPr>
        <p:spPr>
          <a:xfrm>
            <a:off x="216000" y="1285800"/>
            <a:ext cx="4678800" cy="3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F1 Score 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for Multiclass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'Macro' av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erage: 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(unweighted”)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Harmonic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mean of precision and recall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Both FP and FN are considered for each label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Matthews Correlation Coefficient (MCC)[19]</a:t>
            </a:r>
            <a:endParaRPr b="1"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Measures multiclass quality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Ranges: -1(random) to +(perfect) predict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All TP, TN, FN, and FP are considered 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3" name="Google Shape;4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625" y="4451450"/>
            <a:ext cx="2847975" cy="438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62"/>
          <p:cNvSpPr txBox="1"/>
          <p:nvPr/>
        </p:nvSpPr>
        <p:spPr>
          <a:xfrm>
            <a:off x="107825" y="723900"/>
            <a:ext cx="91440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508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Tools: </a:t>
            </a:r>
            <a:r>
              <a:rPr b="1"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model_selection.cross_val_score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and sklearn.metrics</a:t>
            </a:r>
            <a:endParaRPr sz="1600">
              <a:solidFill>
                <a:srgbClr val="0F0F0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508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600"/>
              <a:buFont typeface="Roboto"/>
              <a:buChar char="●"/>
            </a:pPr>
            <a:r>
              <a:rPr b="1"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Scorer Parameter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[18]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to measure classification performance: </a:t>
            </a:r>
            <a:r>
              <a:rPr b="1"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f1_score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,</a:t>
            </a:r>
            <a:r>
              <a:rPr b="1" lang="en" sz="1600">
                <a:solidFill>
                  <a:srgbClr val="0F0F0F"/>
                </a:solidFill>
                <a:latin typeface="Roboto"/>
                <a:ea typeface="Roboto"/>
                <a:cs typeface="Roboto"/>
                <a:sym typeface="Roboto"/>
              </a:rPr>
              <a:t> MCC</a:t>
            </a:r>
            <a:endParaRPr b="1"/>
          </a:p>
        </p:txBody>
      </p:sp>
      <p:pic>
        <p:nvPicPr>
          <p:cNvPr id="415" name="Google Shape;41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625" y="2711750"/>
            <a:ext cx="1924050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62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3"/>
          <p:cNvSpPr txBox="1"/>
          <p:nvPr/>
        </p:nvSpPr>
        <p:spPr>
          <a:xfrm>
            <a:off x="0" y="691100"/>
            <a:ext cx="90402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</a:rPr>
              <a:t>Time-Series in nature and Class Imbalance: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lang="en" sz="1600">
                <a:solidFill>
                  <a:schemeClr val="dk1"/>
                </a:solidFill>
              </a:rPr>
              <a:t>Combination of </a:t>
            </a:r>
            <a:r>
              <a:rPr b="1" lang="en" sz="1600">
                <a:solidFill>
                  <a:schemeClr val="dk1"/>
                </a:solidFill>
              </a:rPr>
              <a:t>TimeSeriesSplit </a:t>
            </a:r>
            <a:r>
              <a:rPr lang="en" sz="1600">
                <a:solidFill>
                  <a:schemeClr val="dk1"/>
                </a:solidFill>
              </a:rPr>
              <a:t>with a nested </a:t>
            </a:r>
            <a:r>
              <a:rPr b="1" lang="en" sz="1600">
                <a:solidFill>
                  <a:schemeClr val="dk1"/>
                </a:solidFill>
              </a:rPr>
              <a:t>StratifiedKFold</a:t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</a:rPr>
              <a:t>TimeSeriesSplit: 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T</a:t>
            </a:r>
            <a:r>
              <a:rPr lang="en" sz="1600">
                <a:solidFill>
                  <a:schemeClr val="dk1"/>
                </a:solidFill>
              </a:rPr>
              <a:t>emporal order is preserved during cross-validation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Avoiding data points similar to the test data, getting into the training data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b="1" lang="en" sz="1600">
                <a:solidFill>
                  <a:schemeClr val="dk1"/>
                </a:solidFill>
              </a:rPr>
              <a:t>StratifiedKFold:</a:t>
            </a:r>
            <a:r>
              <a:rPr lang="en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Each fold maintains a balanced distribution of Room_Occupancy_count class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Preventing from being biased toward the majority class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22" name="Google Shape;422;p63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Cross-Validation Evaluation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3" name="Google Shape;423;p63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Google Shape;42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2600" y="3047375"/>
            <a:ext cx="5943600" cy="2105025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4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Cross-Validation Evaluation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0" name="Google Shape;430;p64"/>
          <p:cNvSpPr txBox="1"/>
          <p:nvPr/>
        </p:nvSpPr>
        <p:spPr>
          <a:xfrm>
            <a:off x="0" y="691100"/>
            <a:ext cx="90402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</a:rPr>
              <a:t>TimeSeriesSplit 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Split the data into </a:t>
            </a:r>
            <a:r>
              <a:rPr lang="en" sz="1600">
                <a:solidFill>
                  <a:schemeClr val="dk1"/>
                </a:solidFill>
              </a:rPr>
              <a:t>k folds</a:t>
            </a:r>
            <a:r>
              <a:rPr lang="en" sz="1600">
                <a:solidFill>
                  <a:schemeClr val="dk1"/>
                </a:solidFill>
              </a:rPr>
              <a:t>, Each fold contains data points that occurred after the ones in the previous fold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In each iteration, the training set includes past data, and the test set includes future data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Each subset has been used as a test set exactly once, ensuring that the model is tested on unseen data 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1" name="Google Shape;431;p64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type="title"/>
          </p:nvPr>
        </p:nvSpPr>
        <p:spPr>
          <a:xfrm>
            <a:off x="0" y="-76200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Introduction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457200" y="864275"/>
            <a:ext cx="82296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4001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objective is </a:t>
            </a:r>
            <a:r>
              <a:rPr b="1" lang="en" sz="1800"/>
              <a:t>accurate estimating </a:t>
            </a:r>
            <a:r>
              <a:rPr lang="en" sz="1800"/>
              <a:t>of the number of occupants in a room using Machine Learning models, aiming a </a:t>
            </a:r>
            <a:r>
              <a:rPr b="1" lang="en" sz="1800"/>
              <a:t>demand driven </a:t>
            </a:r>
            <a:r>
              <a:rPr lang="en" sz="1800"/>
              <a:t>approach for energy efficiency</a:t>
            </a:r>
            <a:endParaRPr sz="1800"/>
          </a:p>
          <a:p>
            <a:pPr indent="-254001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the "</a:t>
            </a:r>
            <a:r>
              <a:rPr b="1" lang="en" sz="1800"/>
              <a:t>Room Occupancy Estimation</a:t>
            </a:r>
            <a:r>
              <a:rPr lang="en" sz="1800"/>
              <a:t>" dataset from </a:t>
            </a:r>
            <a:r>
              <a:rPr b="1" lang="en" sz="1800"/>
              <a:t>UCI Repository[2]</a:t>
            </a:r>
            <a:r>
              <a:rPr lang="en" sz="1800"/>
              <a:t>, the model should aim to provide insights into feature importance</a:t>
            </a:r>
            <a:endParaRPr sz="1800"/>
          </a:p>
        </p:txBody>
      </p:sp>
      <p:sp>
        <p:nvSpPr>
          <p:cNvPr id="128" name="Google Shape;128;p29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29" name="Google Shape;1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800" y="2499898"/>
            <a:ext cx="6058326" cy="211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8325" y="3019425"/>
            <a:ext cx="5943600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5"/>
          <p:cNvSpPr txBox="1"/>
          <p:nvPr/>
        </p:nvSpPr>
        <p:spPr>
          <a:xfrm>
            <a:off x="0" y="691100"/>
            <a:ext cx="90402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lang="en" sz="1600">
                <a:solidFill>
                  <a:schemeClr val="dk1"/>
                </a:solidFill>
              </a:rPr>
              <a:t>StratifiedKFold</a:t>
            </a:r>
            <a:endParaRPr b="1"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lang="en" sz="1600">
                <a:solidFill>
                  <a:schemeClr val="dk1"/>
                </a:solidFill>
              </a:rPr>
              <a:t>It only and always shuffles the fold from </a:t>
            </a:r>
            <a:r>
              <a:rPr b="1" lang="en" sz="1600">
                <a:solidFill>
                  <a:schemeClr val="dk1"/>
                </a:solidFill>
              </a:rPr>
              <a:t>TimeSeriesSplit, </a:t>
            </a:r>
            <a:r>
              <a:rPr lang="en" sz="1600">
                <a:solidFill>
                  <a:schemeClr val="dk1"/>
                </a:solidFill>
              </a:rPr>
              <a:t>one time before splitting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Split the data into k folds, ensuring that each fold contains a balanced representation of target classes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chemeClr val="dk1"/>
                </a:solidFill>
              </a:rPr>
              <a:t>Iteratively train the model on k-1 fold, validate on ramined fold, save validation result, repeat it for k times and finally average the result to obtain the final performance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38" name="Google Shape;438;p65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Cross-Validation Evaluation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9" name="Google Shape;439;p65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/>
          <p:nvPr/>
        </p:nvSpPr>
        <p:spPr>
          <a:xfrm>
            <a:off x="0" y="919700"/>
            <a:ext cx="90402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just">
              <a:lnSpc>
                <a:spcPct val="2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b="1" lang="en" sz="1600">
                <a:solidFill>
                  <a:schemeClr val="dk1"/>
                </a:solidFill>
              </a:rPr>
              <a:t>Normalization:</a:t>
            </a:r>
            <a:r>
              <a:rPr lang="en" sz="1600">
                <a:solidFill>
                  <a:schemeClr val="dk1"/>
                </a:solidFill>
              </a:rPr>
              <a:t> transformation to ensure that features are on a </a:t>
            </a:r>
            <a:r>
              <a:rPr b="1" lang="en" sz="1600">
                <a:solidFill>
                  <a:schemeClr val="dk1"/>
                </a:solidFill>
              </a:rPr>
              <a:t>similar </a:t>
            </a:r>
            <a:r>
              <a:rPr lang="en" sz="1600">
                <a:solidFill>
                  <a:schemeClr val="dk1"/>
                </a:solidFill>
              </a:rPr>
              <a:t>scale.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lang="en" sz="1600">
                <a:solidFill>
                  <a:schemeClr val="dk1"/>
                </a:solidFill>
              </a:rPr>
              <a:t>This is crucial for the models that are sensitive to features with</a:t>
            </a:r>
            <a:r>
              <a:rPr b="1" lang="en" sz="1600">
                <a:solidFill>
                  <a:schemeClr val="dk1"/>
                </a:solidFill>
              </a:rPr>
              <a:t> large/small scales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lang="en" sz="1600">
                <a:solidFill>
                  <a:schemeClr val="dk1"/>
                </a:solidFill>
              </a:rPr>
              <a:t>Features with</a:t>
            </a:r>
            <a:r>
              <a:rPr lang="en" sz="1600">
                <a:solidFill>
                  <a:schemeClr val="dk1"/>
                </a:solidFill>
              </a:rPr>
              <a:t> large/</a:t>
            </a:r>
            <a:r>
              <a:rPr lang="en" sz="1600">
                <a:solidFill>
                  <a:schemeClr val="dk1"/>
                </a:solidFill>
              </a:rPr>
              <a:t>small scales can lead to </a:t>
            </a:r>
            <a:r>
              <a:rPr b="1" lang="en" sz="1600">
                <a:solidFill>
                  <a:schemeClr val="dk1"/>
                </a:solidFill>
              </a:rPr>
              <a:t>less model performance</a:t>
            </a:r>
            <a:r>
              <a:rPr lang="en" sz="1600">
                <a:solidFill>
                  <a:schemeClr val="dk1"/>
                </a:solidFill>
              </a:rPr>
              <a:t>.  </a:t>
            </a:r>
            <a:endParaRPr sz="1100">
              <a:solidFill>
                <a:schemeClr val="dk1"/>
              </a:solidFill>
            </a:endParaRPr>
          </a:p>
          <a:p>
            <a:pPr indent="-3302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●"/>
            </a:pPr>
            <a:r>
              <a:rPr b="1" lang="en" sz="1600">
                <a:solidFill>
                  <a:schemeClr val="dk1"/>
                </a:solidFill>
              </a:rPr>
              <a:t>StandardScaler:</a:t>
            </a:r>
            <a:r>
              <a:rPr lang="en" sz="1600">
                <a:solidFill>
                  <a:schemeClr val="dk1"/>
                </a:solidFill>
              </a:rPr>
              <a:t> transforming the features to have </a:t>
            </a:r>
            <a:r>
              <a:rPr b="1" lang="en" sz="1600">
                <a:solidFill>
                  <a:schemeClr val="dk1"/>
                </a:solidFill>
              </a:rPr>
              <a:t>zero </a:t>
            </a:r>
            <a:r>
              <a:rPr lang="en" sz="1600">
                <a:solidFill>
                  <a:schemeClr val="dk1"/>
                </a:solidFill>
              </a:rPr>
              <a:t>mean and a standard deviation of </a:t>
            </a:r>
            <a:r>
              <a:rPr b="1" lang="en" sz="1600">
                <a:solidFill>
                  <a:schemeClr val="dk1"/>
                </a:solidFill>
              </a:rPr>
              <a:t>1</a:t>
            </a:r>
            <a:r>
              <a:rPr lang="en" sz="1600">
                <a:solidFill>
                  <a:schemeClr val="dk1"/>
                </a:solidFill>
              </a:rPr>
              <a:t>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lang="en" sz="1600">
                <a:solidFill>
                  <a:schemeClr val="dk1"/>
                </a:solidFill>
              </a:rPr>
              <a:t>Only the </a:t>
            </a:r>
            <a:r>
              <a:rPr b="1" lang="en" sz="1600">
                <a:solidFill>
                  <a:schemeClr val="dk1"/>
                </a:solidFill>
              </a:rPr>
              <a:t>training set </a:t>
            </a:r>
            <a:r>
              <a:rPr lang="en" sz="1600">
                <a:solidFill>
                  <a:schemeClr val="dk1"/>
                </a:solidFill>
              </a:rPr>
              <a:t>features have been used to calculate normalization.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ld Standard TT"/>
              <a:buChar char="○"/>
            </a:pPr>
            <a:r>
              <a:rPr lang="en" sz="1600">
                <a:solidFill>
                  <a:schemeClr val="dk1"/>
                </a:solidFill>
              </a:rPr>
              <a:t>The normalization obtained from the training set </a:t>
            </a:r>
            <a:r>
              <a:rPr b="1" lang="en" sz="1600">
                <a:solidFill>
                  <a:schemeClr val="dk1"/>
                </a:solidFill>
              </a:rPr>
              <a:t>then </a:t>
            </a:r>
            <a:r>
              <a:rPr lang="en" sz="1600">
                <a:solidFill>
                  <a:schemeClr val="dk1"/>
                </a:solidFill>
              </a:rPr>
              <a:t>has been </a:t>
            </a:r>
            <a:r>
              <a:rPr b="1" lang="en" sz="1600">
                <a:solidFill>
                  <a:schemeClr val="dk1"/>
                </a:solidFill>
              </a:rPr>
              <a:t>applied </a:t>
            </a:r>
            <a:r>
              <a:rPr lang="en" sz="1600">
                <a:solidFill>
                  <a:schemeClr val="dk1"/>
                </a:solidFill>
              </a:rPr>
              <a:t>to both the training and </a:t>
            </a:r>
            <a:r>
              <a:rPr b="1" lang="en" sz="1600">
                <a:solidFill>
                  <a:schemeClr val="dk1"/>
                </a:solidFill>
              </a:rPr>
              <a:t>testing sets </a:t>
            </a:r>
            <a:r>
              <a:rPr lang="en" sz="1600">
                <a:solidFill>
                  <a:schemeClr val="dk1"/>
                </a:solidFill>
              </a:rPr>
              <a:t>consistently.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445" name="Google Shape;445;p66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Data Normalization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46" name="Google Shape;446;p66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7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Baseline Models-Homogeneous Phase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2" name="Google Shape;452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9645" y="777625"/>
            <a:ext cx="2880055" cy="2498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2187" y="777625"/>
            <a:ext cx="2852002" cy="2498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7325" y="777625"/>
            <a:ext cx="2880055" cy="25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67"/>
          <p:cNvSpPr txBox="1"/>
          <p:nvPr/>
        </p:nvSpPr>
        <p:spPr>
          <a:xfrm>
            <a:off x="0" y="3263650"/>
            <a:ext cx="89916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Light is the best-performing feature set across all three models.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SVM(with RBF kernel) performs slightly better among the other models.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bias towards Light can be explained as people switch on lights when arrival and turn them off on leaving. Relying only on Light leads to false positive, when a person may leave with lights on.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with as low as 4 Temp features, SVM with RBF kernel gives an accuracy of around 83% and a moderate F1 score of 0.703.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456" name="Google Shape;456;p67"/>
          <p:cNvCxnSpPr/>
          <p:nvPr/>
        </p:nvCxnSpPr>
        <p:spPr>
          <a:xfrm flipH="1" rot="10800000">
            <a:off x="669550" y="1749150"/>
            <a:ext cx="8272500" cy="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7" name="Google Shape;457;p67"/>
          <p:cNvCxnSpPr/>
          <p:nvPr/>
        </p:nvCxnSpPr>
        <p:spPr>
          <a:xfrm flipH="1" rot="10800000">
            <a:off x="669550" y="1937200"/>
            <a:ext cx="8272500" cy="90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8" name="Google Shape;458;p67"/>
          <p:cNvCxnSpPr/>
          <p:nvPr/>
        </p:nvCxnSpPr>
        <p:spPr>
          <a:xfrm>
            <a:off x="669550" y="1749225"/>
            <a:ext cx="9000" cy="19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9" name="Google Shape;459;p67"/>
          <p:cNvCxnSpPr/>
          <p:nvPr/>
        </p:nvCxnSpPr>
        <p:spPr>
          <a:xfrm>
            <a:off x="8942050" y="1749225"/>
            <a:ext cx="9000" cy="196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0" name="Google Shape;460;p67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8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Baseline Models-</a:t>
            </a:r>
            <a:r>
              <a:rPr lang="en">
                <a:solidFill>
                  <a:schemeClr val="lt1"/>
                </a:solidFill>
              </a:rPr>
              <a:t>Heterogeneous</a:t>
            </a:r>
            <a:r>
              <a:rPr lang="en">
                <a:solidFill>
                  <a:schemeClr val="lt1"/>
                </a:solidFill>
              </a:rPr>
              <a:t> Phase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6" name="Google Shape;466;p68"/>
          <p:cNvSpPr txBox="1"/>
          <p:nvPr/>
        </p:nvSpPr>
        <p:spPr>
          <a:xfrm>
            <a:off x="-29625" y="707825"/>
            <a:ext cx="37845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 sz="1100">
                <a:solidFill>
                  <a:schemeClr val="dk1"/>
                </a:solidFill>
              </a:rPr>
              <a:t>SVM with RBF kernel performed better than linear SVM for most cases.</a:t>
            </a:r>
            <a:endParaRPr sz="1100">
              <a:solidFill>
                <a:schemeClr val="dk1"/>
              </a:solidFill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complete dataset is considered,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SVM(RBF) performs slightly better among the other three models.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light features are not considered,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SVM(Linear) performs slightly better among the other three models.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MCC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are, the metrics that consider both false positives and false negatives. However, MCC is considered more robust for imbalanced datasets.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7" name="Google Shape;4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4900" y="763350"/>
            <a:ext cx="5258850" cy="135684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68"/>
          <p:cNvSpPr/>
          <p:nvPr/>
        </p:nvSpPr>
        <p:spPr>
          <a:xfrm>
            <a:off x="7878525" y="1499500"/>
            <a:ext cx="1091100" cy="1929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469" name="Google Shape;46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900" y="2201175"/>
            <a:ext cx="5258847" cy="13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4900" y="3639000"/>
            <a:ext cx="5258850" cy="1373712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68"/>
          <p:cNvSpPr/>
          <p:nvPr/>
        </p:nvSpPr>
        <p:spPr>
          <a:xfrm>
            <a:off x="7878525" y="2748575"/>
            <a:ext cx="1091100" cy="192900"/>
          </a:xfrm>
          <a:prstGeom prst="rect">
            <a:avLst/>
          </a:prstGeom>
          <a:solidFill>
            <a:srgbClr val="FFFFFF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lt1"/>
              </a:highlight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9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Baseline Models-Heterogeneous Phase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77" name="Google Shape;477;p69"/>
          <p:cNvSpPr txBox="1"/>
          <p:nvPr/>
        </p:nvSpPr>
        <p:spPr>
          <a:xfrm>
            <a:off x="4534950" y="4602700"/>
            <a:ext cx="441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confusion matrices for the best case in both the feature sets </a:t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478" name="Google Shape;47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75" y="1376850"/>
            <a:ext cx="4694850" cy="1329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3975" y="3284139"/>
            <a:ext cx="4694850" cy="1337611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9"/>
          <p:cNvSpPr txBox="1"/>
          <p:nvPr/>
        </p:nvSpPr>
        <p:spPr>
          <a:xfrm>
            <a:off x="4317150" y="758575"/>
            <a:ext cx="4694700" cy="7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FOR LINEAR SVM CASE FOR THE COMPLETE</a:t>
            </a:r>
            <a:endParaRPr sz="1100">
              <a:solidFill>
                <a:srgbClr val="040C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r>
              <a:rPr b="1" lang="en" sz="11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DEVOID OF LIGHT FEATURES</a:t>
            </a:r>
            <a:endParaRPr/>
          </a:p>
        </p:txBody>
      </p:sp>
      <p:sp>
        <p:nvSpPr>
          <p:cNvPr id="481" name="Google Shape;481;p69"/>
          <p:cNvSpPr txBox="1"/>
          <p:nvPr/>
        </p:nvSpPr>
        <p:spPr>
          <a:xfrm>
            <a:off x="4393125" y="2815975"/>
            <a:ext cx="4694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CONFUSION MATRIX FOR SVM WITH RBF KERNEL CASE FOR THE</a:t>
            </a:r>
            <a:endParaRPr sz="1100">
              <a:solidFill>
                <a:srgbClr val="040C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40C2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COMPLETE DATASET</a:t>
            </a:r>
            <a:endParaRPr sz="1100">
              <a:solidFill>
                <a:srgbClr val="040C2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2" name="Google Shape;482;p69"/>
          <p:cNvSpPr txBox="1"/>
          <p:nvPr/>
        </p:nvSpPr>
        <p:spPr>
          <a:xfrm>
            <a:off x="-29625" y="631625"/>
            <a:ext cx="3784500" cy="44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Focuses on accuracy in identifying occupied rooms, reducing unnecessary energy consumption.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Recall (Sensitivity)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Focuses on capturing actual occupied instances, minimizing discomfort for occupants.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recision-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recall Balancing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identifying most occupied instances, minimizing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energy inefficiency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discomfort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F1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Score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MCC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metrics, considering both false positives and false negatives,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best performance: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Dataset with no light features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SVM (Linear) model.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Complete dataset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SVM (RBF) model.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3" name="Google Shape;483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002013"/>
            <a:ext cx="4019550" cy="21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8588" y="920425"/>
            <a:ext cx="4124325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0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Dimensionality Reduction-PCA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0" name="Google Shape;490;p70"/>
          <p:cNvSpPr txBox="1"/>
          <p:nvPr/>
        </p:nvSpPr>
        <p:spPr>
          <a:xfrm>
            <a:off x="0" y="688775"/>
            <a:ext cx="3629100" cy="440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erformance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of light sensors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2984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Old Standard TT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bias towards light 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false positives when individuals leave the room with lights still on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984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 sz="1100">
                <a:solidFill>
                  <a:schemeClr val="dk1"/>
                </a:solidFill>
              </a:rPr>
              <a:t>Principal Component Analysis </a:t>
            </a:r>
            <a:r>
              <a:rPr b="1" lang="en" sz="1100">
                <a:solidFill>
                  <a:schemeClr val="dk1"/>
                </a:solidFill>
              </a:rPr>
              <a:t>(PCA)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Feature set without light 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" sz="1100">
                <a:solidFill>
                  <a:schemeClr val="dk1"/>
                </a:solidFill>
              </a:rPr>
              <a:t>Number of PCA: (2, 4, 6, 8, 10, 12)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●"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Even with as low as four components,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RBF 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 gives an accuracy of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92%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a moderate F1 score of </a:t>
            </a: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0.72</a:t>
            </a:r>
            <a:endParaRPr b="1"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04800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Times New Roman"/>
              <a:buChar char="○"/>
            </a:pPr>
            <a:r>
              <a:rPr b="1"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also shows a similar performance.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1" name="Google Shape;49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9025" y="1120525"/>
            <a:ext cx="5475940" cy="36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70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71"/>
          <p:cNvSpPr txBox="1"/>
          <p:nvPr/>
        </p:nvSpPr>
        <p:spPr>
          <a:xfrm>
            <a:off x="-29625" y="1165025"/>
            <a:ext cx="90435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lang="en" sz="1500">
                <a:solidFill>
                  <a:schemeClr val="dk1"/>
                </a:solidFill>
              </a:rPr>
              <a:t>Hyperparameter tuning using </a:t>
            </a:r>
            <a:r>
              <a:rPr b="1" lang="en" sz="1500">
                <a:solidFill>
                  <a:schemeClr val="dk1"/>
                </a:solidFill>
              </a:rPr>
              <a:t>GridSearchCV </a:t>
            </a:r>
            <a:r>
              <a:rPr lang="en" sz="1500">
                <a:solidFill>
                  <a:schemeClr val="dk1"/>
                </a:solidFill>
              </a:rPr>
              <a:t>was performed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1"/>
                </a:solidFill>
              </a:rPr>
              <a:t>Random Forest </a:t>
            </a:r>
            <a:r>
              <a:rPr lang="en" sz="1500">
                <a:solidFill>
                  <a:schemeClr val="dk1"/>
                </a:solidFill>
              </a:rPr>
              <a:t>model Common hyperparameters: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b="1" lang="en" sz="1500">
                <a:solidFill>
                  <a:schemeClr val="dk1"/>
                </a:solidFill>
              </a:rPr>
              <a:t>'n_estimators':</a:t>
            </a:r>
            <a:r>
              <a:rPr lang="en" sz="1500">
                <a:solidFill>
                  <a:schemeClr val="dk1"/>
                </a:solidFill>
              </a:rPr>
              <a:t> the number of trees, [50, 100, 200] 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b="1" lang="en" sz="1500">
                <a:solidFill>
                  <a:schemeClr val="dk1"/>
                </a:solidFill>
              </a:rPr>
              <a:t>'max_depth':</a:t>
            </a:r>
            <a:r>
              <a:rPr lang="en" sz="1500">
                <a:solidFill>
                  <a:schemeClr val="dk1"/>
                </a:solidFill>
              </a:rPr>
              <a:t> the maximum depth of the trees, [None, 10, 20]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b="1" lang="en" sz="1500">
                <a:solidFill>
                  <a:schemeClr val="dk1"/>
                </a:solidFill>
              </a:rPr>
              <a:t>'min_samples_split':</a:t>
            </a:r>
            <a:r>
              <a:rPr lang="en" sz="1500">
                <a:solidFill>
                  <a:schemeClr val="dk1"/>
                </a:solidFill>
              </a:rPr>
              <a:t> the minimum samples required to split an internal node, [2, 5, 10]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●"/>
            </a:pPr>
            <a:r>
              <a:rPr b="1" lang="en" sz="1500">
                <a:solidFill>
                  <a:schemeClr val="dk1"/>
                </a:solidFill>
              </a:rPr>
              <a:t>Best hyperparameters:</a:t>
            </a:r>
            <a:r>
              <a:rPr lang="en" sz="1500">
                <a:solidFill>
                  <a:schemeClr val="dk1"/>
                </a:solidFill>
              </a:rPr>
              <a:t> </a:t>
            </a:r>
            <a:r>
              <a:rPr lang="en" sz="1200">
                <a:solidFill>
                  <a:schemeClr val="dk1"/>
                </a:solidFill>
              </a:rPr>
              <a:t> </a:t>
            </a:r>
            <a:r>
              <a:rPr lang="en" sz="1500">
                <a:solidFill>
                  <a:schemeClr val="dk1"/>
                </a:solidFill>
              </a:rPr>
              <a:t>Extracted using grid_search.best_params_, on the </a:t>
            </a:r>
            <a:r>
              <a:rPr b="1" lang="en" sz="1500">
                <a:solidFill>
                  <a:schemeClr val="dk1"/>
                </a:solidFill>
              </a:rPr>
              <a:t>train_set</a:t>
            </a:r>
            <a:r>
              <a:rPr lang="en" sz="1500">
                <a:solidFill>
                  <a:schemeClr val="dk1"/>
                </a:solidFill>
              </a:rPr>
              <a:t>.</a:t>
            </a:r>
            <a:endParaRPr sz="1200">
              <a:solidFill>
                <a:schemeClr val="dk1"/>
              </a:solidFill>
            </a:endParaRPr>
          </a:p>
          <a:p>
            <a:pPr indent="-3238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</a:rPr>
              <a:t>Model has used Best Parameters to process on the </a:t>
            </a:r>
            <a:r>
              <a:rPr b="1" lang="en" sz="1500">
                <a:solidFill>
                  <a:schemeClr val="dk1"/>
                </a:solidFill>
              </a:rPr>
              <a:t>validation_set</a:t>
            </a:r>
            <a:endParaRPr sz="1500">
              <a:solidFill>
                <a:schemeClr val="dk1"/>
              </a:solidFill>
            </a:endParaRPr>
          </a:p>
          <a:p>
            <a:pPr indent="-32385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imes New Roman"/>
              <a:buChar char="○"/>
            </a:pPr>
            <a:r>
              <a:rPr lang="en" sz="1500">
                <a:solidFill>
                  <a:schemeClr val="dk1"/>
                </a:solidFill>
              </a:rPr>
              <a:t>Model evaluation has been predicted on the </a:t>
            </a:r>
            <a:r>
              <a:rPr b="1" lang="en" sz="1500">
                <a:solidFill>
                  <a:schemeClr val="dk1"/>
                </a:solidFill>
              </a:rPr>
              <a:t>test_set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498" name="Google Shape;498;p71"/>
          <p:cNvSpPr txBox="1"/>
          <p:nvPr>
            <p:ph type="title"/>
          </p:nvPr>
        </p:nvSpPr>
        <p:spPr>
          <a:xfrm>
            <a:off x="365568" y="294311"/>
            <a:ext cx="8444700" cy="80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Tuning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lang="en">
                <a:solidFill>
                  <a:schemeClr val="lt1"/>
                </a:solidFill>
              </a:rPr>
              <a:t>Hyperparameter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9" name="Google Shape;499;p71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0" name="Google Shape;50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75" y="3981450"/>
            <a:ext cx="8513594" cy="504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175" y="3099781"/>
            <a:ext cx="5786344" cy="140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72"/>
          <p:cNvSpPr txBox="1"/>
          <p:nvPr/>
        </p:nvSpPr>
        <p:spPr>
          <a:xfrm>
            <a:off x="-29625" y="1088825"/>
            <a:ext cx="3326400" cy="3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Tuned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Random Forest model vs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RF model: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comparable results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Suggestion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The baseline model, without extensive tuning, is proving to be both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reliable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b="1"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robust </a:t>
            </a: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its ability to estimate occupancy accurately.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Times New Roman"/>
              <a:buChar char="●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finding proves confidence in the effectiveness of the baseline models.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07" name="Google Shape;507;p72"/>
          <p:cNvSpPr txBox="1"/>
          <p:nvPr>
            <p:ph type="title"/>
          </p:nvPr>
        </p:nvSpPr>
        <p:spPr>
          <a:xfrm>
            <a:off x="365568" y="294311"/>
            <a:ext cx="8444700" cy="802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Tuning Random Forest Model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8" name="Google Shape;50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5075" y="1405087"/>
            <a:ext cx="5821875" cy="1405444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2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3"/>
          <p:cNvSpPr txBox="1"/>
          <p:nvPr/>
        </p:nvSpPr>
        <p:spPr>
          <a:xfrm>
            <a:off x="838200" y="785300"/>
            <a:ext cx="8184300" cy="3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</a:rPr>
              <a:t>A Pipeline</a:t>
            </a:r>
            <a:r>
              <a:rPr lang="en" sz="1700">
                <a:solidFill>
                  <a:schemeClr val="dk1"/>
                </a:solidFill>
              </a:rPr>
              <a:t>: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" sz="1700">
                <a:solidFill>
                  <a:schemeClr val="dk1"/>
                </a:solidFill>
              </a:rPr>
              <a:t>Feature Combination</a:t>
            </a:r>
            <a:endParaRPr b="1"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ld Standard TT"/>
              <a:buChar char="●"/>
            </a:pPr>
            <a:r>
              <a:rPr b="1" lang="en" sz="1700">
                <a:solidFill>
                  <a:schemeClr val="dk1"/>
                </a:solidFill>
              </a:rPr>
              <a:t>Custom Cross-Validation: </a:t>
            </a:r>
            <a:r>
              <a:rPr lang="en" sz="1700">
                <a:solidFill>
                  <a:schemeClr val="dk1"/>
                </a:solidFill>
              </a:rPr>
              <a:t>(TimeSeriesSplit with nested StratifiedKFold)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ld Standard TT"/>
              <a:buChar char="●"/>
            </a:pPr>
            <a:r>
              <a:rPr b="1" lang="en" sz="1700">
                <a:solidFill>
                  <a:schemeClr val="dk1"/>
                </a:solidFill>
              </a:rPr>
              <a:t>Evaluations of best Performed Models</a:t>
            </a:r>
            <a:r>
              <a:rPr lang="en" sz="1700">
                <a:solidFill>
                  <a:schemeClr val="dk1"/>
                </a:solidFill>
              </a:rPr>
              <a:t>: SVM(Linear, RBF), Random Forest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ld Standard TT"/>
              <a:buChar char="●"/>
            </a:pPr>
            <a:r>
              <a:rPr b="1" lang="en" sz="1700">
                <a:solidFill>
                  <a:schemeClr val="dk1"/>
                </a:solidFill>
              </a:rPr>
              <a:t>Metrics: </a:t>
            </a:r>
            <a:r>
              <a:rPr lang="en" sz="1700">
                <a:solidFill>
                  <a:schemeClr val="dk1"/>
                </a:solidFill>
              </a:rPr>
              <a:t>Accuracy, F1 score, and Matthews Correlation Coefficient(MCC)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ld Standard TT"/>
              <a:buChar char="●"/>
            </a:pPr>
            <a:r>
              <a:rPr b="1" lang="en" sz="1700">
                <a:solidFill>
                  <a:schemeClr val="dk1"/>
                </a:solidFill>
              </a:rPr>
              <a:t>Dimensional Reduction</a:t>
            </a:r>
            <a:r>
              <a:rPr lang="en" sz="1700">
                <a:solidFill>
                  <a:schemeClr val="dk1"/>
                </a:solidFill>
              </a:rPr>
              <a:t>: Principal Component Analysis(PCA) no lights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Old Standard TT"/>
              <a:buChar char="●"/>
            </a:pPr>
            <a:r>
              <a:rPr b="1" lang="en" sz="1700">
                <a:solidFill>
                  <a:schemeClr val="dk1"/>
                </a:solidFill>
              </a:rPr>
              <a:t>Tuning Models</a:t>
            </a:r>
            <a:r>
              <a:rPr lang="en" sz="1700">
                <a:solidFill>
                  <a:schemeClr val="dk1"/>
                </a:solidFill>
              </a:rPr>
              <a:t>: Best Hyperparameter for a tuned Random Forest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15" name="Google Shape;515;p73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Conclusion and Future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6" name="Google Shape;516;p73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4"/>
          <p:cNvSpPr txBox="1"/>
          <p:nvPr/>
        </p:nvSpPr>
        <p:spPr>
          <a:xfrm>
            <a:off x="457200" y="785300"/>
            <a:ext cx="8184300" cy="40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Feature Importance: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Temperature and CO2, played a significant role in predicting room occupancy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Light is the best-performing feature </a:t>
            </a:r>
            <a:endParaRPr sz="1600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Excluded Light because relying on light can lead to false positives when individuals leave the room with lights still on.</a:t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Cross-Validation Strategy: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TimeSeriesSplit </a:t>
            </a:r>
            <a:r>
              <a:rPr lang="en" sz="1600"/>
              <a:t>combined </a:t>
            </a:r>
            <a:r>
              <a:rPr lang="en" sz="1600"/>
              <a:t>with nested StratifiedKFold</a:t>
            </a:r>
            <a:r>
              <a:rPr lang="en" sz="1600"/>
              <a:t> addressed </a:t>
            </a:r>
            <a:r>
              <a:rPr lang="en" sz="1600"/>
              <a:t>time-series nature and class imbalance.</a:t>
            </a:r>
            <a:endParaRPr sz="1600"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Model Performance: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SVM (Linear) and SVM (RBF) exhibited competitive performance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Random Forest also provided reliable results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Using SVM with RBF kernel for a complete feature set show a promising 97.5% accuracy of occupancy with a high F1 score of 0.954.</a:t>
            </a:r>
            <a:endParaRPr b="1" sz="19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522" name="Google Shape;522;p74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Conclusion and Future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23" name="Google Shape;523;p74"/>
          <p:cNvSpPr txBox="1"/>
          <p:nvPr>
            <p:ph idx="4294967295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Introduction-Feature Engineering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6" name="Google Shape;136;p30"/>
          <p:cNvSpPr txBox="1"/>
          <p:nvPr>
            <p:ph idx="1" type="body"/>
          </p:nvPr>
        </p:nvSpPr>
        <p:spPr>
          <a:xfrm>
            <a:off x="0" y="788075"/>
            <a:ext cx="5520900" cy="4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/>
          </a:bodyPr>
          <a:lstStyle/>
          <a:p>
            <a:pPr indent="-304006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Multiple sensor nodes in a (6 m x 4.6 m) room transmitting data to the sink periodically(Temp, Light, Sound, PIR(Passive Infrared), CO2)</a:t>
            </a:r>
            <a:endParaRPr/>
          </a:p>
          <a:p>
            <a:pPr indent="-304006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Data recording for a period of </a:t>
            </a:r>
            <a:r>
              <a:rPr b="1" lang="en"/>
              <a:t>Seven </a:t>
            </a:r>
            <a:r>
              <a:rPr lang="en"/>
              <a:t>days, creating a final dataset with </a:t>
            </a:r>
            <a:r>
              <a:rPr b="1" lang="en"/>
              <a:t>over 10,000</a:t>
            </a:r>
            <a:r>
              <a:rPr lang="en"/>
              <a:t> points and </a:t>
            </a:r>
            <a:r>
              <a:rPr b="1" lang="en"/>
              <a:t>16 </a:t>
            </a:r>
            <a:r>
              <a:rPr lang="en"/>
              <a:t>features. Some </a:t>
            </a:r>
            <a:r>
              <a:rPr b="1" lang="en"/>
              <a:t>“Feature Engineering” </a:t>
            </a:r>
            <a:r>
              <a:rPr lang="en"/>
              <a:t>were </a:t>
            </a:r>
            <a:r>
              <a:rPr lang="en"/>
              <a:t>done:</a:t>
            </a:r>
            <a:endParaRPr/>
          </a:p>
          <a:p>
            <a:pPr indent="-304006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b="1" lang="en"/>
              <a:t>Merging </a:t>
            </a:r>
            <a:r>
              <a:rPr lang="en"/>
              <a:t>timestamps for uniformity due to variations in data arrival times.</a:t>
            </a:r>
            <a:endParaRPr/>
          </a:p>
          <a:p>
            <a:pPr indent="-304006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Deleting feature vectors with </a:t>
            </a:r>
            <a:r>
              <a:rPr b="1" lang="en"/>
              <a:t>missing </a:t>
            </a:r>
            <a:r>
              <a:rPr lang="en"/>
              <a:t>PIR and </a:t>
            </a:r>
            <a:r>
              <a:rPr b="1" lang="en"/>
              <a:t>S</a:t>
            </a:r>
            <a:r>
              <a:rPr b="1" lang="en"/>
              <a:t>ound </a:t>
            </a:r>
            <a:r>
              <a:rPr lang="en"/>
              <a:t>data, for data credibility</a:t>
            </a:r>
            <a:endParaRPr/>
          </a:p>
          <a:p>
            <a:pPr indent="-304006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regression based method for calculating a new CO2 slope, from CO2 values, for </a:t>
            </a:r>
            <a:r>
              <a:rPr b="1" lang="en"/>
              <a:t>improved correlation </a:t>
            </a:r>
            <a:r>
              <a:rPr lang="en"/>
              <a:t>with </a:t>
            </a:r>
            <a:r>
              <a:rPr lang="en"/>
              <a:t>room occupancy</a:t>
            </a:r>
            <a:r>
              <a:rPr lang="en"/>
              <a:t>.</a:t>
            </a:r>
            <a:endParaRPr/>
          </a:p>
          <a:p>
            <a:pPr indent="-304006" lvl="0" marL="457200" marR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Manual building of ground truth: registering the exact time and desk number for individuals entering or leaving the room</a:t>
            </a:r>
            <a:r>
              <a:rPr lang="en"/>
              <a:t>.</a:t>
            </a:r>
            <a:endParaRPr/>
          </a:p>
        </p:txBody>
      </p:sp>
      <p:sp>
        <p:nvSpPr>
          <p:cNvPr id="137" name="Google Shape;137;p30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8" name="Google Shape;13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2600" y="1444378"/>
            <a:ext cx="3536423" cy="3627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75"/>
          <p:cNvSpPr txBox="1"/>
          <p:nvPr/>
        </p:nvSpPr>
        <p:spPr>
          <a:xfrm>
            <a:off x="381000" y="937700"/>
            <a:ext cx="8184300" cy="3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Dimensionality Reduction: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chemeClr val="dk1"/>
                </a:solidFill>
              </a:rPr>
              <a:t>Even with as low as four components, SVM with RBF kernel gives an accuracy of 92% and a moderate F1 score of 0.72</a:t>
            </a:r>
            <a:endParaRPr/>
          </a:p>
          <a:p>
            <a:pPr indent="0" lvl="0" marL="0" rtl="0" algn="just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/>
              <a:t>Hyperparameter Tuning: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chemeClr val="dk1"/>
                </a:solidFill>
              </a:rPr>
              <a:t>GridSearchCV utilized for hyperparameter tuning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chemeClr val="dk1"/>
                </a:solidFill>
              </a:rPr>
              <a:t>Hyperparameters tuned for Random Forest model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600">
                <a:solidFill>
                  <a:schemeClr val="dk1"/>
                </a:solidFill>
              </a:rPr>
              <a:t>comparing the performance metrics of the tuned Random Forest model and the baseline RF model, reveals comparable results</a:t>
            </a:r>
            <a:endParaRPr sz="1600"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SzPts val="1400"/>
              <a:buChar char="●"/>
            </a:pPr>
            <a:r>
              <a:rPr lang="en" sz="1600">
                <a:solidFill>
                  <a:schemeClr val="dk1"/>
                </a:solidFill>
              </a:rPr>
              <a:t>It proved confidence in the effectiveness of the baseline model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529" name="Google Shape;529;p75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Conclusion and Future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30" name="Google Shape;530;p75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6"/>
          <p:cNvSpPr txBox="1"/>
          <p:nvPr/>
        </p:nvSpPr>
        <p:spPr>
          <a:xfrm>
            <a:off x="457200" y="937700"/>
            <a:ext cx="8184300" cy="33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n" sz="1700">
                <a:solidFill>
                  <a:schemeClr val="dk1"/>
                </a:solidFill>
              </a:rPr>
              <a:t>The findings of the pipeline that is approached, suggested:</a:t>
            </a:r>
            <a:endParaRPr sz="1700">
              <a:solidFill>
                <a:schemeClr val="dk1"/>
              </a:solidFill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n" sz="1700">
                <a:solidFill>
                  <a:schemeClr val="dk1"/>
                </a:solidFill>
              </a:rPr>
              <a:t>competitive performance for all SVM (Linear) and SVM (RBF), and Random Forest ML models. </a:t>
            </a:r>
            <a:endParaRPr sz="1700">
              <a:solidFill>
                <a:schemeClr val="dk1"/>
              </a:solidFill>
            </a:endParaRPr>
          </a:p>
          <a:p>
            <a:pPr indent="-323850" lvl="1" marL="91440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SzPts val="1500"/>
              <a:buChar char="●"/>
            </a:pPr>
            <a:r>
              <a:rPr lang="en" sz="1700">
                <a:solidFill>
                  <a:schemeClr val="dk1"/>
                </a:solidFill>
              </a:rPr>
              <a:t>Reliable results for developing accurate and reliable room occupancy estimation.</a:t>
            </a:r>
            <a:endParaRPr sz="15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</a:rPr>
              <a:t>Moving forward, consideration of other algorithms and ensemble methods could be explored for further improvement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536" name="Google Shape;536;p76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 sz="2700">
                <a:solidFill>
                  <a:schemeClr val="lt1"/>
                </a:solidFill>
              </a:rPr>
              <a:t>Conclusion and Future work</a:t>
            </a:r>
            <a:endParaRPr sz="2700">
              <a:solidFill>
                <a:schemeClr val="lt1"/>
              </a:solidFill>
            </a:endParaRPr>
          </a:p>
        </p:txBody>
      </p:sp>
      <p:sp>
        <p:nvSpPr>
          <p:cNvPr id="537" name="Google Shape;537;p76"/>
          <p:cNvSpPr txBox="1"/>
          <p:nvPr>
            <p:ph idx="12" type="sldNum"/>
          </p:nvPr>
        </p:nvSpPr>
        <p:spPr>
          <a:xfrm>
            <a:off x="8149167" y="4616450"/>
            <a:ext cx="654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7"/>
          <p:cNvSpPr txBox="1"/>
          <p:nvPr>
            <p:ph type="ctrTitle"/>
          </p:nvPr>
        </p:nvSpPr>
        <p:spPr>
          <a:xfrm>
            <a:off x="711800" y="60279"/>
            <a:ext cx="7117800" cy="46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500"/>
              <a:t>References:</a:t>
            </a:r>
            <a:endParaRPr b="0" sz="1500"/>
          </a:p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 sz="1100"/>
              <a:t>[1] Adarsh Pal Singh, Vivek Jain, Sachin Chaudhari, Frank Alexander Kraemer, Stefan Werner and Vishal Garg, "Machine Learning-Based Occupancy Estimation Using Multivariate Sensor Nodes," in 2018 IEEE Globecom Workshops (GC Wkshps), 2018.</a:t>
            </a:r>
            <a:endParaRPr b="0" sz="1100"/>
          </a:p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100"/>
              <a:t>[2] https://archive.ics.uci.edu/dataset/864/room+occupancy+estimation</a:t>
            </a:r>
            <a:endParaRPr b="0" sz="1100"/>
          </a:p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100"/>
              <a:t>[3]Whatley, M. (2022). One-Way ANOVA and the Chi-Square Test of Independence. In: Introduction to Quantitative Analysis for International Educators. Springer Texts in Education. Springer, Cham. https://doi.org/10.1007/978-3-030-93831-4_5</a:t>
            </a:r>
            <a:endParaRPr b="0" sz="1100"/>
          </a:p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100"/>
              <a:t>[4]https://scikit-learn.org/stable/modules/feature_selection.html#univariate-feature-selection, https://medium.com/analytics-vidhya/feature-selection-73bc12a9b39e , https://medium.com/analytics-vidhya/feature-selection-85539d6a2a88 , https://medium.com/analytics-vidhya/feature-selection-embedded-methods-a7940036973f </a:t>
            </a:r>
            <a:endParaRPr b="0" sz="1100"/>
          </a:p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100"/>
              <a:t>[5]https://www.freecodecamp.org/news/how-machines-make-predictions-finding-correlations-in-complex-data-dfd9f0d87889/</a:t>
            </a:r>
            <a:endParaRPr b="0" sz="1100"/>
          </a:p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100"/>
              <a:t>[6] </a:t>
            </a:r>
            <a:r>
              <a:rPr b="0" lang="en" sz="1000"/>
              <a:t>https://neptune.ai/blog/cross-validation-in-machine-learning-how-to-do-it-right , https://scikit-learn.org/stable/modules/cross_validation.html#cross-validation , https://scikit-learn.org/stable/auto_examples/model_selection/plot_cv_indices.html</a:t>
            </a:r>
            <a:endParaRPr b="0" sz="1000"/>
          </a:p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0" sz="1000"/>
          </a:p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0" sz="11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78"/>
          <p:cNvSpPr txBox="1"/>
          <p:nvPr>
            <p:ph type="ctrTitle"/>
          </p:nvPr>
        </p:nvSpPr>
        <p:spPr>
          <a:xfrm>
            <a:off x="711800" y="60279"/>
            <a:ext cx="7117800" cy="46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500"/>
              <a:t>References:</a:t>
            </a:r>
            <a:endParaRPr b="0" sz="15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100"/>
              <a:t>[7] https://seaborn.pydata.org/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100"/>
              <a:t>[8] https://matplotlib.org/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100"/>
              <a:t>[9] https://scipy.org/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100"/>
              <a:t>[10]</a:t>
            </a:r>
            <a:r>
              <a:rPr b="0" lang="en" sz="1000"/>
              <a:t>https://medium.com/@dannymvarghese/comparative-study-on-classic-machine-learning-algorithms-part-2-5ab58b683ec0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100"/>
              <a:t>[11]</a:t>
            </a:r>
            <a:r>
              <a:rPr b="0" lang="en" sz="1000"/>
              <a:t>https://scikit-learn.org/stable/modules/svm.html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000"/>
              <a:t>[12]https://scikit-learn.org/stable/modules/ensemble.html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000"/>
              <a:t>[13]https://scikit-learn.org/stable/modules/generated/sklearn.preprocessing.StandardScaler.html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000"/>
              <a:t>[14]https://scikit-learn.org/stable/modules/generated/sklearn.feature_selection.f_classif.html#sklearn.feature_selection.f_classif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000"/>
              <a:t>[15]https://scikit-learn.org/stable/modules/generated/sklearn.feature_selection.SelectKBest.html#sklearn.feature_selection.SelectKBest</a:t>
            </a:r>
            <a:r>
              <a:rPr b="0" lang="en" sz="1100"/>
              <a:t> </a:t>
            </a:r>
            <a:endParaRPr b="0" sz="1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/>
          <p:nvPr>
            <p:ph type="ctrTitle"/>
          </p:nvPr>
        </p:nvSpPr>
        <p:spPr>
          <a:xfrm>
            <a:off x="711800" y="60279"/>
            <a:ext cx="7117800" cy="463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7916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500"/>
              <a:t>References:</a:t>
            </a:r>
            <a:endParaRPr b="0" sz="15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000"/>
              <a:t>[16]https://scikit-learn.org/stable/modules/generated/sklearn.feature_selection.chi2.html#sklearn.feature_selection.chi2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000"/>
              <a:t>[17]https://scikit-learn.org/stable/modules/generated/sklearn.model_selection.cross_val_score.html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000"/>
              <a:t>[18]https://scikit-learn.org/stable/modules/model_evaluation.html#scoring-parameter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000"/>
              <a:t>[19]https://scikit-learn.org/stable/modules/generated/sklearn.metrics.matthews_corrcoef.html#sklearn.metrics.matthews_corrcoef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000"/>
              <a:t>[20]https://scikit-learn.org/stable/modules/generated/sklearn.model_selection.GridSearchCV.html</a:t>
            </a:r>
            <a:endParaRPr b="0" sz="10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100"/>
              <a:t>[21]https://scikit-learn.org/stable/modules/generated/sklearn.feature_selection.mutual_info_classif.html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0" lang="en" sz="1100"/>
              <a:t>[22]https://scikit-learn.org/stable/modules/generated/sklearn.decomposition.PCA.html</a:t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sz="1100"/>
          </a:p>
          <a:p>
            <a:pPr indent="0" lvl="0" marL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b="0"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Methodology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31"/>
          <p:cNvSpPr txBox="1"/>
          <p:nvPr>
            <p:ph idx="4294967295" type="body"/>
          </p:nvPr>
        </p:nvSpPr>
        <p:spPr>
          <a:xfrm>
            <a:off x="228600" y="711875"/>
            <a:ext cx="8844000" cy="43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achine Learning Classification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Models[10]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SVM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(Linear, RBF),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Random Forest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173249" lvl="1" marL="457200" marR="2286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(SVC  imported from sklearn.svm[11] and RandomForest  imported from sklearn.ensemble[12])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Data Manipulation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173249" lvl="1" marL="457200" marR="2286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○"/>
            </a:pPr>
            <a:r>
              <a:rPr lang="en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(pandas, StandardScaler[13] imported from sklearn.preprocessing)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Visualization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173249" lvl="1" marL="457200" marR="2286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○"/>
            </a:pPr>
            <a:r>
              <a:rPr lang="en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(seaborn[7], matplotlib[8].pyplot)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Cross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Validation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Evaluation[6]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173249" lvl="1" marL="457200" marR="228600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(train_test_split, TimeSeriesSplit, StratifiedKFold, cross_val_score[17], GridSearchCV[20] are imported from sklearn.model_selection)</a:t>
            </a:r>
            <a:endParaRPr b="1"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Statistical Analysis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73249" lvl="1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skew, chi2_contingency, f_oneway imported from scipy.stats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[9])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Feature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importance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173249" lvl="1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mutual_info_classif[21], SelectKBest[15], chi2[16], f_classif[14] imported from sklearn.feature_selection)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b="1" lang="en" sz="1200">
                <a:latin typeface="Arial"/>
                <a:ea typeface="Arial"/>
                <a:cs typeface="Arial"/>
                <a:sym typeface="Arial"/>
              </a:rPr>
              <a:t>rincipal Component Analysis[22] 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PCA </a:t>
            </a:r>
            <a:r>
              <a:rPr lang="en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imported from sklearn.decomposition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" sz="1200">
                <a:latin typeface="Arial"/>
                <a:ea typeface="Arial"/>
                <a:cs typeface="Arial"/>
                <a:sym typeface="Arial"/>
              </a:rPr>
              <a:t>Hyperparameter Tuning</a:t>
            </a:r>
            <a:r>
              <a:rPr lang="en" sz="1200">
                <a:latin typeface="Arial"/>
                <a:ea typeface="Arial"/>
                <a:cs typeface="Arial"/>
                <a:sym typeface="Arial"/>
              </a:rPr>
              <a:t>: (</a:t>
            </a:r>
            <a:r>
              <a:rPr lang="en" sz="120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GridSearchCV imported from sklearn.model_selection)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31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2"/>
          <p:cNvSpPr txBox="1"/>
          <p:nvPr>
            <p:ph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Exploratory Data Analysis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p32"/>
          <p:cNvSpPr txBox="1"/>
          <p:nvPr>
            <p:ph idx="12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4" name="Google Shape;1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0900" y="810225"/>
            <a:ext cx="5823853" cy="408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3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</a:t>
            </a:r>
            <a:r>
              <a:rPr lang="en">
                <a:solidFill>
                  <a:schemeClr val="lt1"/>
                </a:solidFill>
              </a:rPr>
              <a:t>-Univariate Statistics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33"/>
          <p:cNvSpPr txBox="1"/>
          <p:nvPr>
            <p:ph idx="4294967295" type="body"/>
          </p:nvPr>
        </p:nvSpPr>
        <p:spPr>
          <a:xfrm>
            <a:off x="0" y="635675"/>
            <a:ext cx="5520900" cy="4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t/>
            </a:r>
            <a:endParaRPr sz="1737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737">
                <a:latin typeface="Arial"/>
                <a:ea typeface="Arial"/>
                <a:cs typeface="Arial"/>
                <a:sym typeface="Arial"/>
              </a:rPr>
              <a:t>There are three types of univariate statistics:</a:t>
            </a:r>
            <a:endParaRPr sz="1737">
              <a:latin typeface="Arial"/>
              <a:ea typeface="Arial"/>
              <a:cs typeface="Arial"/>
              <a:sym typeface="Arial"/>
            </a:endParaRPr>
          </a:p>
          <a:p>
            <a:pPr indent="-270033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653"/>
              <a:buFont typeface="Arial"/>
              <a:buAutoNum type="arabicPeriod"/>
            </a:pPr>
            <a:r>
              <a:rPr b="1" lang="en" sz="1737">
                <a:latin typeface="Arial"/>
                <a:ea typeface="Arial"/>
                <a:cs typeface="Arial"/>
                <a:sym typeface="Arial"/>
              </a:rPr>
              <a:t>General information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: (data type, count of total values, number of unique values)  </a:t>
            </a:r>
            <a:endParaRPr sz="1737">
              <a:latin typeface="Arial"/>
              <a:ea typeface="Arial"/>
              <a:cs typeface="Arial"/>
              <a:sym typeface="Arial"/>
            </a:endParaRPr>
          </a:p>
          <a:p>
            <a:pPr indent="-270033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SzPts val="653"/>
              <a:buFont typeface="Arial"/>
              <a:buAutoNum type="arabicPeriod"/>
            </a:pPr>
            <a:r>
              <a:rPr b="1" lang="en" sz="1737">
                <a:latin typeface="Arial"/>
                <a:ea typeface="Arial"/>
                <a:cs typeface="Arial"/>
                <a:sym typeface="Arial"/>
              </a:rPr>
              <a:t>Range 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sz="1737">
                <a:latin typeface="Arial"/>
                <a:ea typeface="Arial"/>
                <a:cs typeface="Arial"/>
                <a:sym typeface="Arial"/>
              </a:rPr>
              <a:t>middle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:(min, max, mean, median, mode, quartiles)      </a:t>
            </a:r>
            <a:endParaRPr sz="1737">
              <a:latin typeface="Arial"/>
              <a:ea typeface="Arial"/>
              <a:cs typeface="Arial"/>
              <a:sym typeface="Arial"/>
            </a:endParaRPr>
          </a:p>
          <a:p>
            <a:pPr indent="-270033" lvl="0" marL="457200" rtl="0" algn="l">
              <a:lnSpc>
                <a:spcPct val="190000"/>
              </a:lnSpc>
              <a:spcBef>
                <a:spcPts val="0"/>
              </a:spcBef>
              <a:spcAft>
                <a:spcPts val="1000"/>
              </a:spcAft>
              <a:buSzPts val="653"/>
              <a:buFont typeface="Arial"/>
              <a:buAutoNum type="arabicPeriod"/>
            </a:pPr>
            <a:r>
              <a:rPr b="1" lang="en" sz="1737">
                <a:latin typeface="Arial"/>
                <a:ea typeface="Arial"/>
                <a:cs typeface="Arial"/>
                <a:sym typeface="Arial"/>
              </a:rPr>
              <a:t>Normality 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and </a:t>
            </a:r>
            <a:r>
              <a:rPr b="1" lang="en" sz="1737">
                <a:latin typeface="Arial"/>
                <a:ea typeface="Arial"/>
                <a:cs typeface="Arial"/>
                <a:sym typeface="Arial"/>
              </a:rPr>
              <a:t>spread</a:t>
            </a:r>
            <a:r>
              <a:rPr lang="en" sz="1737">
                <a:latin typeface="Arial"/>
                <a:ea typeface="Arial"/>
                <a:cs typeface="Arial"/>
                <a:sym typeface="Arial"/>
              </a:rPr>
              <a:t>:(standard deviation, skewness)</a:t>
            </a:r>
            <a:endParaRPr sz="1737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5975" y="1262850"/>
            <a:ext cx="3695700" cy="369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4"/>
          <p:cNvSpPr txBox="1"/>
          <p:nvPr>
            <p:ph idx="4294967295" type="title"/>
          </p:nvPr>
        </p:nvSpPr>
        <p:spPr>
          <a:xfrm>
            <a:off x="0" y="-98825"/>
            <a:ext cx="9144000" cy="8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">
                <a:solidFill>
                  <a:schemeClr val="lt1"/>
                </a:solidFill>
              </a:rPr>
              <a:t>EDA-Feature Encoding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9" name="Google Shape;169;p34"/>
          <p:cNvSpPr txBox="1"/>
          <p:nvPr>
            <p:ph idx="4294967295" type="body"/>
          </p:nvPr>
        </p:nvSpPr>
        <p:spPr>
          <a:xfrm>
            <a:off x="228600" y="940475"/>
            <a:ext cx="8460300" cy="4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en" sz="2112">
                <a:latin typeface="Arial"/>
                <a:ea typeface="Arial"/>
                <a:cs typeface="Arial"/>
                <a:sym typeface="Arial"/>
              </a:rPr>
              <a:t>Time feature Encoding:</a:t>
            </a:r>
            <a:r>
              <a:rPr lang="en" sz="2112">
                <a:latin typeface="Arial"/>
                <a:ea typeface="Arial"/>
                <a:cs typeface="Arial"/>
                <a:sym typeface="Arial"/>
              </a:rPr>
              <a:t> It is necessary to transform the “Time” ordinal values into the relevant interval ones. </a:t>
            </a:r>
            <a:endParaRPr sz="2112">
              <a:latin typeface="Arial"/>
              <a:ea typeface="Arial"/>
              <a:cs typeface="Arial"/>
              <a:sym typeface="Arial"/>
            </a:endParaRPr>
          </a:p>
          <a:p>
            <a:pPr indent="-362743" lvl="0" marL="457200" marR="0" rtl="0" algn="just">
              <a:lnSpc>
                <a:spcPct val="180000"/>
              </a:lnSpc>
              <a:spcBef>
                <a:spcPts val="0"/>
              </a:spcBef>
              <a:spcAft>
                <a:spcPts val="0"/>
              </a:spcAft>
              <a:buSzPts val="2113"/>
              <a:buChar char="•"/>
            </a:pPr>
            <a:r>
              <a:rPr lang="en" sz="2112">
                <a:latin typeface="Arial"/>
                <a:ea typeface="Arial"/>
                <a:cs typeface="Arial"/>
                <a:sym typeface="Arial"/>
              </a:rPr>
              <a:t>a new feature created and called “Time_Of_Day”.</a:t>
            </a:r>
            <a:endParaRPr sz="2112">
              <a:latin typeface="Arial"/>
              <a:ea typeface="Arial"/>
              <a:cs typeface="Arial"/>
              <a:sym typeface="Arial"/>
            </a:endParaRPr>
          </a:p>
          <a:p>
            <a:pPr indent="-339248" lvl="1" marL="9144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42"/>
              <a:buChar char="•"/>
            </a:pPr>
            <a:r>
              <a:rPr b="1" lang="en" sz="1465">
                <a:latin typeface="Arial"/>
                <a:ea typeface="Arial"/>
                <a:cs typeface="Arial"/>
                <a:sym typeface="Arial"/>
              </a:rPr>
              <a:t>Midnight</a:t>
            </a:r>
            <a:r>
              <a:rPr lang="en" sz="1465">
                <a:latin typeface="Arial"/>
                <a:ea typeface="Arial"/>
                <a:cs typeface="Arial"/>
                <a:sym typeface="Arial"/>
              </a:rPr>
              <a:t>: 00:00:01 to 07:00:00</a:t>
            </a:r>
            <a:endParaRPr sz="1465">
              <a:latin typeface="Arial"/>
              <a:ea typeface="Arial"/>
              <a:cs typeface="Arial"/>
              <a:sym typeface="Arial"/>
            </a:endParaRPr>
          </a:p>
          <a:p>
            <a:pPr indent="-339248" lvl="1" marL="9144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42"/>
              <a:buChar char="•"/>
            </a:pPr>
            <a:r>
              <a:rPr b="1" lang="en" sz="1465">
                <a:latin typeface="Arial"/>
                <a:ea typeface="Arial"/>
                <a:cs typeface="Arial"/>
                <a:sym typeface="Arial"/>
              </a:rPr>
              <a:t>Morning</a:t>
            </a:r>
            <a:r>
              <a:rPr lang="en" sz="1465">
                <a:latin typeface="Arial"/>
                <a:ea typeface="Arial"/>
                <a:cs typeface="Arial"/>
                <a:sym typeface="Arial"/>
              </a:rPr>
              <a:t>: 07:00:01 to 12:00:00</a:t>
            </a:r>
            <a:endParaRPr sz="1465">
              <a:latin typeface="Arial"/>
              <a:ea typeface="Arial"/>
              <a:cs typeface="Arial"/>
              <a:sym typeface="Arial"/>
            </a:endParaRPr>
          </a:p>
          <a:p>
            <a:pPr indent="-339248" lvl="1" marL="9144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42"/>
              <a:buChar char="•"/>
            </a:pPr>
            <a:r>
              <a:rPr b="1" lang="en" sz="1465">
                <a:latin typeface="Arial"/>
                <a:ea typeface="Arial"/>
                <a:cs typeface="Arial"/>
                <a:sym typeface="Arial"/>
              </a:rPr>
              <a:t>Afternoon</a:t>
            </a:r>
            <a:r>
              <a:rPr lang="en" sz="1465">
                <a:latin typeface="Arial"/>
                <a:ea typeface="Arial"/>
                <a:cs typeface="Arial"/>
                <a:sym typeface="Arial"/>
              </a:rPr>
              <a:t>: 12:00:01 to 17:00:00</a:t>
            </a:r>
            <a:endParaRPr sz="1465">
              <a:latin typeface="Arial"/>
              <a:ea typeface="Arial"/>
              <a:cs typeface="Arial"/>
              <a:sym typeface="Arial"/>
            </a:endParaRPr>
          </a:p>
          <a:p>
            <a:pPr indent="-339248" lvl="1" marL="9144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42"/>
              <a:buChar char="•"/>
            </a:pPr>
            <a:r>
              <a:rPr b="1" lang="en" sz="1465">
                <a:latin typeface="Arial"/>
                <a:ea typeface="Arial"/>
                <a:cs typeface="Arial"/>
                <a:sym typeface="Arial"/>
              </a:rPr>
              <a:t>Evening</a:t>
            </a:r>
            <a:r>
              <a:rPr lang="en" sz="1465">
                <a:latin typeface="Arial"/>
                <a:ea typeface="Arial"/>
                <a:cs typeface="Arial"/>
                <a:sym typeface="Arial"/>
              </a:rPr>
              <a:t>: 17:00:01 to 21:00:00</a:t>
            </a:r>
            <a:endParaRPr sz="1465">
              <a:latin typeface="Arial"/>
              <a:ea typeface="Arial"/>
              <a:cs typeface="Arial"/>
              <a:sym typeface="Arial"/>
            </a:endParaRPr>
          </a:p>
          <a:p>
            <a:pPr indent="-339248" lvl="1" marL="9144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742"/>
              <a:buChar char="•"/>
            </a:pPr>
            <a:r>
              <a:rPr b="1" lang="en" sz="1465">
                <a:latin typeface="Arial"/>
                <a:ea typeface="Arial"/>
                <a:cs typeface="Arial"/>
                <a:sym typeface="Arial"/>
              </a:rPr>
              <a:t>Night</a:t>
            </a:r>
            <a:r>
              <a:rPr lang="en" sz="1465">
                <a:latin typeface="Arial"/>
                <a:ea typeface="Arial"/>
                <a:cs typeface="Arial"/>
                <a:sym typeface="Arial"/>
              </a:rPr>
              <a:t>: 21:00:01 to 23:59:59</a:t>
            </a:r>
            <a:endParaRPr sz="1742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34"/>
          <p:cNvSpPr txBox="1"/>
          <p:nvPr>
            <p:ph idx="4294967295" type="sldNum"/>
          </p:nvPr>
        </p:nvSpPr>
        <p:spPr>
          <a:xfrm>
            <a:off x="8128000" y="4616450"/>
            <a:ext cx="675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